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C77AC-233B-4B08-A220-426FF60BCBB1}" type="datetimeFigureOut">
              <a:rPr lang="en-US" smtClean="0"/>
              <a:pPr/>
              <a:t>4/23/2011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BD972-88FA-48AB-8D6E-2845FC00A3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b="1" dirty="0" smtClean="0"/>
              <a:t>Command terms in IB Biology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295400"/>
            <a:ext cx="9144000" cy="556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All IB Biology </a:t>
            </a:r>
            <a:r>
              <a:rPr lang="en-US" b="1" u="sng" dirty="0" smtClean="0">
                <a:solidFill>
                  <a:srgbClr val="FF0000"/>
                </a:solidFill>
              </a:rPr>
              <a:t>questions</a:t>
            </a:r>
            <a:r>
              <a:rPr lang="en-US" dirty="0" smtClean="0">
                <a:solidFill>
                  <a:srgbClr val="FF0000"/>
                </a:solidFill>
              </a:rPr>
              <a:t> and </a:t>
            </a:r>
            <a:r>
              <a:rPr lang="en-US" b="1" u="sng" dirty="0" smtClean="0">
                <a:solidFill>
                  <a:srgbClr val="FF0000"/>
                </a:solidFill>
              </a:rPr>
              <a:t>assessment statements </a:t>
            </a:r>
            <a:r>
              <a:rPr lang="en-US" dirty="0" smtClean="0">
                <a:solidFill>
                  <a:srgbClr val="FF0000"/>
                </a:solidFill>
              </a:rPr>
              <a:t>are built around these command terms given in page 11 and 12 of the IB Biology subject guide(your syllabus).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These terms in questions give you an idea of </a:t>
            </a:r>
            <a:r>
              <a:rPr lang="en-US" b="1" u="sng" dirty="0" smtClean="0">
                <a:solidFill>
                  <a:srgbClr val="FF0000"/>
                </a:solidFill>
              </a:rPr>
              <a:t>what is expected of you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r>
              <a:rPr lang="en-US" b="1" u="sng" dirty="0" smtClean="0">
                <a:solidFill>
                  <a:schemeClr val="tx1"/>
                </a:solidFill>
              </a:rPr>
              <a:t>Underline</a:t>
            </a:r>
            <a:r>
              <a:rPr lang="en-US" dirty="0" smtClean="0">
                <a:solidFill>
                  <a:srgbClr val="FF0000"/>
                </a:solidFill>
              </a:rPr>
              <a:t> the </a:t>
            </a:r>
            <a:r>
              <a:rPr lang="en-US" b="1" u="sng" dirty="0" smtClean="0">
                <a:solidFill>
                  <a:schemeClr val="tx1"/>
                </a:solidFill>
              </a:rPr>
              <a:t>command terms </a:t>
            </a:r>
            <a:r>
              <a:rPr lang="en-US" dirty="0" smtClean="0">
                <a:solidFill>
                  <a:srgbClr val="FF0000"/>
                </a:solidFill>
              </a:rPr>
              <a:t>in the </a:t>
            </a:r>
            <a:r>
              <a:rPr lang="en-US" b="1" u="sng" dirty="0" smtClean="0">
                <a:solidFill>
                  <a:schemeClr val="tx1"/>
                </a:solidFill>
              </a:rPr>
              <a:t>exam</a:t>
            </a:r>
            <a:r>
              <a:rPr lang="en-US" dirty="0" smtClean="0">
                <a:solidFill>
                  <a:srgbClr val="FF0000"/>
                </a:solidFill>
              </a:rPr>
              <a:t>!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sz="1800" dirty="0" smtClean="0">
                <a:solidFill>
                  <a:srgbClr val="FF0000"/>
                </a:solidFill>
              </a:rPr>
              <a:t>http://xmltwo.ibo.org/publications/migrated/production-app2.ibo.org/publication/7/part/1/chapter/7.html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"/>
            <a:ext cx="7772400" cy="10668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Annotate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8382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Add brief notes to a diagram or graph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In addition to labelling, some explanation/causes must be given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Annotate</a:t>
            </a:r>
            <a:r>
              <a:rPr lang="en-US" dirty="0" smtClean="0">
                <a:solidFill>
                  <a:srgbClr val="FF0000"/>
                </a:solidFill>
              </a:rPr>
              <a:t> a graph showing hormone levels in menstrual cycle</a:t>
            </a:r>
          </a:p>
          <a:p>
            <a:endParaRPr lang="en-US" dirty="0"/>
          </a:p>
        </p:txBody>
      </p:sp>
      <p:pic>
        <p:nvPicPr>
          <p:cNvPr id="24578" name="Picture 2" descr="http://t0.gstatic.com/images?q=tbn:ANd9GcTkhFa_SVohYLjVeuJklHTk4vYixvyjsbupSQE0z4OrpgrTHTa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799" y="3657600"/>
            <a:ext cx="4394791" cy="304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4400" y="36576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FSH and LH peak causing ovulation</a:t>
            </a:r>
            <a:endParaRPr lang="en-IN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667000" y="3962400"/>
            <a:ext cx="27432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62000" y="54102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FSH and LH stimulate development of </a:t>
            </a:r>
            <a:r>
              <a:rPr lang="en-US" dirty="0" err="1" smtClean="0"/>
              <a:t>oocyte</a:t>
            </a:r>
            <a:endParaRPr lang="en-IN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2286000" y="5486400"/>
            <a:ext cx="2285999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696200" y="4191000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Oestrogen</a:t>
            </a:r>
            <a:r>
              <a:rPr lang="en-US" dirty="0" smtClean="0"/>
              <a:t> thickens </a:t>
            </a:r>
            <a:r>
              <a:rPr lang="en-US" dirty="0" err="1" smtClean="0"/>
              <a:t>endometrium</a:t>
            </a:r>
            <a:endParaRPr lang="en-IN" dirty="0"/>
          </a:p>
        </p:txBody>
      </p:sp>
      <p:cxnSp>
        <p:nvCxnSpPr>
          <p:cNvPr id="18" name="Straight Arrow Connector 17"/>
          <p:cNvCxnSpPr>
            <a:stCxn id="16" idx="1"/>
          </p:cNvCxnSpPr>
          <p:nvPr/>
        </p:nvCxnSpPr>
        <p:spPr>
          <a:xfrm rot="10800000" flipV="1">
            <a:off x="6553200" y="4652665"/>
            <a:ext cx="1143000" cy="10623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781800" y="2590800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Progesterone</a:t>
            </a:r>
          </a:p>
          <a:p>
            <a:r>
              <a:rPr lang="en-US" dirty="0" smtClean="0"/>
              <a:t>Maintains </a:t>
            </a:r>
            <a:r>
              <a:rPr lang="en-US" dirty="0" err="1" smtClean="0"/>
              <a:t>endometrium</a:t>
            </a:r>
            <a:endParaRPr lang="en-US" dirty="0" smtClean="0"/>
          </a:p>
          <a:p>
            <a:r>
              <a:rPr lang="en-US" dirty="0" smtClean="0"/>
              <a:t>Inhibits FSH and LH</a:t>
            </a:r>
            <a:endParaRPr lang="en-IN" dirty="0"/>
          </a:p>
        </p:txBody>
      </p:sp>
      <p:cxnSp>
        <p:nvCxnSpPr>
          <p:cNvPr id="23" name="Straight Arrow Connector 22"/>
          <p:cNvCxnSpPr/>
          <p:nvPr/>
        </p:nvCxnSpPr>
        <p:spPr>
          <a:xfrm rot="5400000">
            <a:off x="5943601" y="3352800"/>
            <a:ext cx="1295399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848600" y="5943600"/>
            <a:ext cx="1295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Pritamaulipas.org.mx</a:t>
            </a:r>
            <a:endParaRPr lang="en-IN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Apply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Use an idea, equation, principle, theory or law in a new </a:t>
            </a:r>
            <a:r>
              <a:rPr lang="en-US" dirty="0" smtClean="0">
                <a:solidFill>
                  <a:srgbClr val="FF0000"/>
                </a:solidFill>
              </a:rPr>
              <a:t>situation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Example: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Apply</a:t>
            </a:r>
            <a:r>
              <a:rPr lang="en-US" dirty="0" smtClean="0"/>
              <a:t> the dichotomous key to identify the flowering plant:</a:t>
            </a:r>
          </a:p>
          <a:p>
            <a:pPr>
              <a:buNone/>
            </a:pPr>
            <a:endParaRPr lang="en-US" dirty="0" smtClean="0"/>
          </a:p>
          <a:p>
            <a:r>
              <a:rPr lang="en-US" sz="2600" dirty="0" smtClean="0"/>
              <a:t>1.reproduce by means of seeds                   go to 2</a:t>
            </a:r>
          </a:p>
          <a:p>
            <a:pPr>
              <a:buNone/>
            </a:pPr>
            <a:r>
              <a:rPr lang="en-US" sz="2600" dirty="0" smtClean="0"/>
              <a:t>Reproduce by means of spores                         go to 3</a:t>
            </a:r>
          </a:p>
          <a:p>
            <a:r>
              <a:rPr lang="en-US" sz="2600" dirty="0" smtClean="0"/>
              <a:t>2. Seeds are made in cones                          A</a:t>
            </a:r>
          </a:p>
          <a:p>
            <a:pPr>
              <a:buNone/>
            </a:pPr>
            <a:r>
              <a:rPr lang="en-US" sz="2600" dirty="0" smtClean="0"/>
              <a:t>Seeds are made in fruits                                     B</a:t>
            </a:r>
          </a:p>
          <a:p>
            <a:r>
              <a:rPr lang="en-US" sz="2600" dirty="0" smtClean="0"/>
              <a:t>3.Spores are made in capsule                      C </a:t>
            </a:r>
          </a:p>
          <a:p>
            <a:pPr>
              <a:buNone/>
            </a:pPr>
            <a:r>
              <a:rPr lang="en-US" sz="2600" dirty="0" smtClean="0"/>
              <a:t>Spores are made under leaves                          D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Calculate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2133599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Find a numerical answer showing the relevant stages in the working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Example: Calculate </a:t>
            </a:r>
            <a:r>
              <a:rPr lang="en-US" dirty="0" smtClean="0"/>
              <a:t>the magnification of the image of the prokaryote</a:t>
            </a:r>
          </a:p>
          <a:p>
            <a:endParaRPr lang="en-US" dirty="0"/>
          </a:p>
        </p:txBody>
      </p:sp>
      <p:pic>
        <p:nvPicPr>
          <p:cNvPr id="4" name="Picture 4" descr="http://www.onearth.org/files/onearth/userimages6299/InfectedBact_9901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276600"/>
            <a:ext cx="4762500" cy="311467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" y="4038600"/>
            <a:ext cx="29718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>
                <a:solidFill>
                  <a:srgbClr val="7030A0"/>
                </a:solidFill>
              </a:rPr>
              <a:t>Show your working!</a:t>
            </a:r>
          </a:p>
          <a:p>
            <a:r>
              <a:rPr lang="en-US" sz="2800" b="1" u="sng" dirty="0" smtClean="0">
                <a:solidFill>
                  <a:srgbClr val="7030A0"/>
                </a:solidFill>
              </a:rPr>
              <a:t>Use the correct SI unit!</a:t>
            </a:r>
          </a:p>
          <a:p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-1524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Describe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990600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 a detailed account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Example: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Describe </a:t>
            </a:r>
            <a:r>
              <a:rPr lang="en-US" dirty="0" smtClean="0">
                <a:solidFill>
                  <a:schemeClr val="tx1"/>
                </a:solidFill>
              </a:rPr>
              <a:t>the metabolic events of germination in a typical starchy seed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76400" y="3124200"/>
            <a:ext cx="533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7030A0"/>
                </a:solidFill>
              </a:rPr>
              <a:t>‘Describe’ is not same as ‘explain’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7030A0"/>
                </a:solidFill>
              </a:rPr>
              <a:t>Pay attention to the marks available for the question</a:t>
            </a:r>
          </a:p>
          <a:p>
            <a:pPr>
              <a:buFont typeface="Arial" pitchFamily="34" charset="0"/>
              <a:buChar char="•"/>
            </a:pPr>
            <a:r>
              <a:rPr lang="en-US" sz="3200" b="1" dirty="0" smtClean="0">
                <a:solidFill>
                  <a:srgbClr val="7030A0"/>
                </a:solidFill>
              </a:rPr>
              <a:t>Descriptions can be of processes or of parts of a data or graph</a:t>
            </a:r>
            <a:endParaRPr lang="en-IN" sz="32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Distinguish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the </a:t>
            </a:r>
            <a:r>
              <a:rPr lang="en-US" b="1" u="sng" dirty="0" smtClean="0">
                <a:solidFill>
                  <a:srgbClr val="FF0000"/>
                </a:solidFill>
              </a:rPr>
              <a:t>differences</a:t>
            </a:r>
            <a:r>
              <a:rPr lang="en-US" dirty="0" smtClean="0">
                <a:solidFill>
                  <a:srgbClr val="FF0000"/>
                </a:solidFill>
              </a:rPr>
              <a:t> between two or more different terms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Example: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Distinguish between antigens and antibodies</a:t>
            </a:r>
          </a:p>
          <a:p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No need to present similarities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Look for as many differences as there are marks for the questions</a:t>
            </a:r>
            <a:endParaRPr 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Estimate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Find an appropriate value for an unknown quantity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Can be from graphical questions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Identify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533399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 smtClean="0">
                <a:solidFill>
                  <a:srgbClr val="FF0000"/>
                </a:solidFill>
              </a:rPr>
              <a:t>Find an answer from a given number of </a:t>
            </a:r>
            <a:r>
              <a:rPr lang="en-US" sz="11200" dirty="0" smtClean="0">
                <a:solidFill>
                  <a:srgbClr val="FF0000"/>
                </a:solidFill>
              </a:rPr>
              <a:t>possibilities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380672"/>
            <a:ext cx="617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Pick one single answer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‘Identify’ can be used for part of diagram or graph</a:t>
            </a:r>
          </a:p>
          <a:p>
            <a:endParaRPr lang="en-US" dirty="0"/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76026" y="1600200"/>
            <a:ext cx="1195574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900" dirty="0">
                <a:solidFill>
                  <a:schemeClr val="accent2">
                    <a:lumMod val="50000"/>
                  </a:schemeClr>
                </a:solidFill>
                <a:latin typeface="Calibri - 20"/>
              </a:rPr>
              <a:t>Example:</a:t>
            </a: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55426" y="2057400"/>
            <a:ext cx="3606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“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Identify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 the response time of group 2 on day 31 of the study.”</a:t>
            </a:r>
            <a:endParaRPr lang="en-US" sz="2000" dirty="0">
              <a:solidFill>
                <a:srgbClr val="000000"/>
              </a:solidFill>
              <a:latin typeface="Calibri - 2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 l="21110"/>
          <a:stretch>
            <a:fillRect/>
          </a:stretch>
        </p:blipFill>
        <p:spPr bwMode="auto">
          <a:xfrm>
            <a:off x="5542558" y="1447800"/>
            <a:ext cx="360144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 rot="16200000">
            <a:off x="4489892" y="2632866"/>
            <a:ext cx="19159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  <a:latin typeface="Calibri - 20"/>
              </a:rPr>
              <a:t>Response time (</a:t>
            </a:r>
            <a:r>
              <a:rPr lang="en-US" sz="1400" dirty="0" err="1" smtClean="0">
                <a:solidFill>
                  <a:srgbClr val="000000"/>
                </a:solidFill>
                <a:latin typeface="Calibri - 20"/>
              </a:rPr>
              <a:t>secs</a:t>
            </a:r>
            <a:r>
              <a:rPr lang="en-US" sz="1400" dirty="0" smtClean="0">
                <a:solidFill>
                  <a:srgbClr val="000000"/>
                </a:solidFill>
                <a:latin typeface="Calibri - 20"/>
              </a:rPr>
              <a:t>)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7315201" y="4648200"/>
            <a:ext cx="18288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>
                <a:solidFill>
                  <a:srgbClr val="000000"/>
                </a:solidFill>
                <a:latin typeface="Calibri - 20"/>
              </a:rPr>
              <a:t>May2009TZ1SLP3</a:t>
            </a:r>
            <a:endParaRPr lang="en-US" sz="900" dirty="0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0705" y="4876800"/>
            <a:ext cx="3263295" cy="19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531626" y="3429000"/>
            <a:ext cx="32060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“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Identify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 the group with the largest difference in response time from day 2 to day 31.”</a:t>
            </a:r>
            <a:endParaRPr lang="en-US" sz="2000" dirty="0">
              <a:solidFill>
                <a:srgbClr val="000000"/>
              </a:solidFill>
              <a:latin typeface="Calibri - 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68362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Outline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25000" lnSpcReduction="20000"/>
          </a:bodyPr>
          <a:lstStyle/>
          <a:p>
            <a:r>
              <a:rPr lang="en-US" sz="9600" dirty="0" smtClean="0">
                <a:solidFill>
                  <a:srgbClr val="FF0000"/>
                </a:solidFill>
              </a:rPr>
              <a:t>Give a brief account or </a:t>
            </a:r>
            <a:r>
              <a:rPr lang="en-US" sz="9600" dirty="0" smtClean="0">
                <a:solidFill>
                  <a:srgbClr val="FF0000"/>
                </a:solidFill>
              </a:rPr>
              <a:t>summary</a:t>
            </a:r>
          </a:p>
          <a:p>
            <a:pPr>
              <a:buNone/>
            </a:pPr>
            <a:endParaRPr lang="en-US" sz="8000" dirty="0" smtClean="0">
              <a:solidFill>
                <a:srgbClr val="FF0000"/>
              </a:solidFill>
            </a:endParaRPr>
          </a:p>
          <a:p>
            <a:r>
              <a:rPr lang="en-US" sz="8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Example: </a:t>
            </a:r>
            <a:r>
              <a:rPr lang="en-US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 Outline </a:t>
            </a:r>
            <a:r>
              <a:rPr lang="en-US" sz="8000" b="1" dirty="0" smtClean="0"/>
              <a:t>the international system used for naming species of living organisms.</a:t>
            </a:r>
            <a:r>
              <a:rPr lang="en-US" sz="8000" dirty="0" smtClean="0"/>
              <a:t> </a:t>
            </a:r>
            <a:r>
              <a:rPr lang="en-US" sz="8000" i="1" dirty="0" smtClean="0"/>
              <a:t>(4 </a:t>
            </a:r>
            <a:r>
              <a:rPr lang="en-US" sz="8000" i="1" dirty="0" smtClean="0"/>
              <a:t>marks)</a:t>
            </a:r>
            <a:r>
              <a:rPr lang="en-US" sz="8000" dirty="0" smtClean="0"/>
              <a:t> </a:t>
            </a:r>
            <a:endParaRPr lang="en-US" sz="8000" dirty="0" smtClean="0"/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binomial system </a:t>
            </a:r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devised by Linnaeus </a:t>
            </a:r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the first name is the genus </a:t>
            </a:r>
            <a:r>
              <a:rPr lang="en-US" sz="8000" dirty="0" smtClean="0">
                <a:solidFill>
                  <a:srgbClr val="FF0000"/>
                </a:solidFill>
              </a:rPr>
              <a:t>name and the </a:t>
            </a:r>
            <a:r>
              <a:rPr lang="en-US" sz="8000" dirty="0" smtClean="0">
                <a:solidFill>
                  <a:srgbClr val="FF0000"/>
                </a:solidFill>
              </a:rPr>
              <a:t>second name is the species name </a:t>
            </a:r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genus name can be </a:t>
            </a:r>
            <a:r>
              <a:rPr lang="en-US" sz="8000" dirty="0" smtClean="0">
                <a:solidFill>
                  <a:srgbClr val="FF0000"/>
                </a:solidFill>
              </a:rPr>
              <a:t>abbreviated, upper </a:t>
            </a:r>
            <a:r>
              <a:rPr lang="en-US" sz="8000" dirty="0" smtClean="0">
                <a:solidFill>
                  <a:srgbClr val="FF0000"/>
                </a:solidFill>
              </a:rPr>
              <a:t>case for first letter of genus name and the rest of the binomial is lower case </a:t>
            </a:r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Homo sapiens is the binomial of humans </a:t>
            </a:r>
            <a:endParaRPr lang="en-US" sz="8000" dirty="0" smtClean="0">
              <a:solidFill>
                <a:srgbClr val="FF0000"/>
              </a:solidFill>
            </a:endParaRPr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first published name is the correct one </a:t>
            </a:r>
          </a:p>
          <a:p>
            <a:pPr lvl="0"/>
            <a:r>
              <a:rPr lang="en-US" sz="8000" dirty="0" smtClean="0">
                <a:solidFill>
                  <a:srgbClr val="FF0000"/>
                </a:solidFill>
              </a:rPr>
              <a:t>local / colloquial names can be very confusing / helps international communication 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6200" b="1" dirty="0" smtClean="0">
                <a:solidFill>
                  <a:srgbClr val="7030A0"/>
                </a:solidFill>
              </a:rPr>
              <a:t>Outline is a step-by-step summary or account without reasons or explanation</a:t>
            </a:r>
          </a:p>
          <a:p>
            <a:r>
              <a:rPr lang="en-US" sz="6200" b="1" dirty="0" smtClean="0">
                <a:solidFill>
                  <a:srgbClr val="7030A0"/>
                </a:solidFill>
              </a:rPr>
              <a:t>Present your answers neatly and clearly to get full marks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Construct, </a:t>
            </a:r>
            <a:r>
              <a:rPr lang="en-US" dirty="0" err="1" smtClean="0">
                <a:solidFill>
                  <a:srgbClr val="FF0000"/>
                </a:solidFill>
              </a:rPr>
              <a:t>analyse</a:t>
            </a:r>
            <a:r>
              <a:rPr lang="en-US" dirty="0" smtClean="0">
                <a:solidFill>
                  <a:srgbClr val="FF0000"/>
                </a:solidFill>
              </a:rPr>
              <a:t> and evaluate: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Hypotheses, research questions and predictions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methods and techniques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explanations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Analyse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066800"/>
            <a:ext cx="9144000" cy="5791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Interpret data to reach conclusions</a:t>
            </a:r>
          </a:p>
          <a:p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endParaRPr lang="en-US" dirty="0" smtClean="0">
              <a:solidFill>
                <a:srgbClr val="7030A0"/>
              </a:solidFill>
            </a:endParaRPr>
          </a:p>
          <a:p>
            <a:r>
              <a:rPr lang="en-US" sz="2400" dirty="0" smtClean="0">
                <a:solidFill>
                  <a:srgbClr val="7030A0"/>
                </a:solidFill>
              </a:rPr>
              <a:t>Read the data thoroughly and underline the important words 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Use the data to reach the conclusion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Pay attention to marks available</a:t>
            </a:r>
            <a:endParaRPr lang="en-US" sz="2400" dirty="0">
              <a:solidFill>
                <a:srgbClr val="7030A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20870" b="11594"/>
          <a:stretch>
            <a:fillRect/>
          </a:stretch>
        </p:blipFill>
        <p:spPr bwMode="auto">
          <a:xfrm>
            <a:off x="2510943" y="2057400"/>
            <a:ext cx="6633058" cy="2466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600200"/>
            <a:ext cx="1320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Calibri - 20"/>
              </a:rPr>
              <a:t>Example: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143000" y="1600200"/>
            <a:ext cx="4876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“</a:t>
            </a:r>
            <a:r>
              <a:rPr lang="en-US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Analyse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Calibri - 20"/>
              </a:rPr>
              <a:t>the results of this experiment.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”</a:t>
            </a:r>
            <a:endParaRPr lang="en-US" sz="2000" dirty="0">
              <a:solidFill>
                <a:srgbClr val="000000"/>
              </a:solidFill>
              <a:latin typeface="Calibri - 2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b="81159"/>
          <a:stretch>
            <a:fillRect/>
          </a:stretch>
        </p:blipFill>
        <p:spPr bwMode="auto">
          <a:xfrm>
            <a:off x="3686313" y="4419600"/>
            <a:ext cx="5457687" cy="56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t="88116"/>
          <a:stretch>
            <a:fillRect/>
          </a:stretch>
        </p:blipFill>
        <p:spPr bwMode="auto">
          <a:xfrm>
            <a:off x="3686313" y="4876800"/>
            <a:ext cx="5457687" cy="357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7391400" y="5181600"/>
            <a:ext cx="17526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err="1" smtClean="0">
                <a:solidFill>
                  <a:srgbClr val="000000"/>
                </a:solidFill>
                <a:latin typeface="Calibri - 20"/>
              </a:rPr>
              <a:t>QuestionBank</a:t>
            </a:r>
            <a:r>
              <a:rPr lang="en-US" sz="800" dirty="0" smtClean="0">
                <a:solidFill>
                  <a:srgbClr val="000000"/>
                </a:solidFill>
                <a:latin typeface="Calibri - 20"/>
              </a:rPr>
              <a:t> CD Rom</a:t>
            </a:r>
            <a:endParaRPr 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Objective 1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Demonstrate an understanding of: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facts and concepts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methods and techniques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terminology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Methods of presenting scientific information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Define                         Draw                Label</a:t>
            </a:r>
          </a:p>
          <a:p>
            <a:r>
              <a:rPr lang="en-US" b="1" dirty="0" smtClean="0">
                <a:solidFill>
                  <a:srgbClr val="0070C0"/>
                </a:solidFill>
              </a:rPr>
              <a:t>List                         Measure                  State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Comment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a judgment based on a given statement or result of a calculation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Compare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>
            <a:normAutofit fontScale="62500" lnSpcReduction="20000"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Give an account of similarities and differences between two or more items referring to both (all) of them throughout</a:t>
            </a:r>
            <a:r>
              <a:rPr lang="en-US" sz="4000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en-US" sz="3800" b="1" dirty="0" smtClean="0"/>
              <a:t> </a:t>
            </a:r>
            <a:r>
              <a:rPr lang="en-US" sz="3800" b="1" dirty="0" smtClean="0"/>
              <a:t>   Example</a:t>
            </a:r>
            <a:r>
              <a:rPr lang="en-US" sz="3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 Compare </a:t>
            </a:r>
            <a:r>
              <a:rPr lang="en-US" sz="3800" b="1" dirty="0" smtClean="0"/>
              <a:t>the </a:t>
            </a:r>
            <a:r>
              <a:rPr lang="en-US" sz="3800" b="1" dirty="0" smtClean="0"/>
              <a:t>structures of prokaryotic and eukaryotic cells.</a:t>
            </a:r>
            <a:r>
              <a:rPr lang="en-US" sz="3800" dirty="0" smtClean="0"/>
              <a:t> </a:t>
            </a:r>
            <a:r>
              <a:rPr lang="en-US" sz="3800" i="1" dirty="0" smtClean="0"/>
              <a:t>5 marks</a:t>
            </a:r>
            <a:r>
              <a:rPr lang="en-US" sz="3800" dirty="0" smtClean="0"/>
              <a:t> </a:t>
            </a:r>
            <a:endParaRPr lang="en-US" sz="3800" dirty="0" smtClean="0"/>
          </a:p>
          <a:p>
            <a:pPr lvl="0"/>
            <a:r>
              <a:rPr lang="en-US" sz="3800" dirty="0" smtClean="0"/>
              <a:t>DNA: P: naked/loop of DNA; E: associated with protein/</a:t>
            </a:r>
            <a:r>
              <a:rPr lang="en-US" sz="3800" dirty="0" err="1" smtClean="0"/>
              <a:t>histones</a:t>
            </a:r>
            <a:r>
              <a:rPr lang="en-US" sz="3800" dirty="0" smtClean="0"/>
              <a:t>/</a:t>
            </a:r>
            <a:r>
              <a:rPr lang="en-US" sz="3800" dirty="0" err="1" smtClean="0"/>
              <a:t>nucleosomes</a:t>
            </a:r>
            <a:r>
              <a:rPr lang="en-US" sz="3800" dirty="0" smtClean="0"/>
              <a:t>/DNA in chromosomes </a:t>
            </a:r>
          </a:p>
          <a:p>
            <a:pPr lvl="0"/>
            <a:r>
              <a:rPr lang="en-US" sz="3800" dirty="0" smtClean="0"/>
              <a:t>location of DNA: </a:t>
            </a:r>
            <a:r>
              <a:rPr lang="en-US" sz="3800" dirty="0" smtClean="0"/>
              <a:t>P:no </a:t>
            </a:r>
            <a:r>
              <a:rPr lang="en-US" sz="3800" dirty="0" smtClean="0"/>
              <a:t>nucleus; E: within a nucleus/nuclear membrane </a:t>
            </a:r>
          </a:p>
          <a:p>
            <a:pPr lvl="0"/>
            <a:r>
              <a:rPr lang="en-US" sz="3800" dirty="0" smtClean="0"/>
              <a:t>membrane bound organelles: P: none; E: present </a:t>
            </a:r>
          </a:p>
          <a:p>
            <a:pPr lvl="0"/>
            <a:r>
              <a:rPr lang="en-US" sz="3800" dirty="0" err="1" smtClean="0"/>
              <a:t>ribosomes</a:t>
            </a:r>
            <a:r>
              <a:rPr lang="en-US" sz="3800" dirty="0" smtClean="0"/>
              <a:t>: P: 70S ; E: 80S </a:t>
            </a:r>
          </a:p>
          <a:p>
            <a:pPr lvl="0"/>
            <a:r>
              <a:rPr lang="en-US" sz="3800" dirty="0" smtClean="0"/>
              <a:t>plasma membrane: P &amp; E: same structure within both groups </a:t>
            </a:r>
          </a:p>
          <a:p>
            <a:pPr lvl="0"/>
            <a:r>
              <a:rPr lang="en-US" sz="3800" dirty="0" smtClean="0"/>
              <a:t>respiratory </a:t>
            </a:r>
            <a:r>
              <a:rPr lang="en-US" sz="3800" dirty="0" smtClean="0"/>
              <a:t>structures: P: no mitochondria; E: mitochondria </a:t>
            </a:r>
          </a:p>
          <a:p>
            <a:pPr lvl="0"/>
            <a:r>
              <a:rPr lang="en-US" sz="3800" dirty="0" err="1" smtClean="0"/>
              <a:t>pili</a:t>
            </a:r>
            <a:r>
              <a:rPr lang="en-US" sz="3800" dirty="0" smtClean="0"/>
              <a:t>: P: </a:t>
            </a:r>
            <a:r>
              <a:rPr lang="en-US" sz="3800" dirty="0" err="1" smtClean="0"/>
              <a:t>pili</a:t>
            </a:r>
            <a:r>
              <a:rPr lang="en-US" sz="3800" dirty="0" smtClean="0"/>
              <a:t> present E: </a:t>
            </a:r>
            <a:r>
              <a:rPr lang="en-US" sz="3800" dirty="0" err="1" smtClean="0"/>
              <a:t>pili</a:t>
            </a:r>
            <a:r>
              <a:rPr lang="en-US" sz="3800" dirty="0" smtClean="0"/>
              <a:t> absent; </a:t>
            </a:r>
          </a:p>
          <a:p>
            <a:pPr lvl="0"/>
            <a:r>
              <a:rPr lang="en-US" sz="3800" dirty="0" smtClean="0"/>
              <a:t>plasmids: P: plasmids (sometimes) present E:plasmids absent; </a:t>
            </a:r>
          </a:p>
          <a:p>
            <a:pPr lvl="0"/>
            <a:r>
              <a:rPr lang="en-US" sz="3800" dirty="0" smtClean="0"/>
              <a:t>flagella: P: flagella solid E: flagella </a:t>
            </a:r>
            <a:r>
              <a:rPr lang="en-US" sz="3800" dirty="0" smtClean="0"/>
              <a:t>flexible/membrane-bound </a:t>
            </a:r>
            <a:endParaRPr lang="en-US" sz="3800" dirty="0" smtClean="0"/>
          </a:p>
          <a:p>
            <a:pPr>
              <a:buNone/>
            </a:pPr>
            <a:endParaRPr lang="en-US" sz="3400" dirty="0" smtClean="0"/>
          </a:p>
          <a:p>
            <a:pPr>
              <a:buNone/>
            </a:pPr>
            <a:r>
              <a:rPr lang="en-US" sz="3400" dirty="0" smtClean="0"/>
              <a:t> </a:t>
            </a:r>
            <a:endParaRPr lang="en-US" sz="3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CONSTRUCT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r>
              <a:rPr lang="en-US" sz="4300" dirty="0" smtClean="0">
                <a:solidFill>
                  <a:srgbClr val="FF0000"/>
                </a:solidFill>
              </a:rPr>
              <a:t>Represent or develop in graphical form</a:t>
            </a:r>
          </a:p>
          <a:p>
            <a:r>
              <a:rPr lang="en-US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Construct</a:t>
            </a:r>
            <a:r>
              <a:rPr lang="en-US" sz="4000" dirty="0" smtClean="0">
                <a:solidFill>
                  <a:srgbClr val="000000"/>
                </a:solidFill>
                <a:latin typeface="Calibri - 20"/>
              </a:rPr>
              <a:t> a pyramid of energy for this grassland</a:t>
            </a:r>
            <a:r>
              <a:rPr lang="en-US" sz="4000" i="1" dirty="0" smtClean="0">
                <a:solidFill>
                  <a:srgbClr val="000000"/>
                </a:solidFill>
                <a:latin typeface="Calibri - 20"/>
              </a:rPr>
              <a:t>:</a:t>
            </a:r>
          </a:p>
          <a:p>
            <a:pPr>
              <a:buNone/>
            </a:pPr>
            <a:r>
              <a:rPr lang="en-US" i="1" dirty="0" smtClean="0"/>
              <a:t>	The total solar energy received by a grassland is </a:t>
            </a:r>
            <a:r>
              <a:rPr lang="en-US" i="1" dirty="0" smtClean="0"/>
              <a:t>4 </a:t>
            </a:r>
            <a:r>
              <a:rPr lang="en-US" i="1" dirty="0" smtClean="0"/>
              <a:t>× l0</a:t>
            </a:r>
            <a:r>
              <a:rPr lang="en-US" i="1" baseline="30000" dirty="0" smtClean="0"/>
              <a:t>5</a:t>
            </a:r>
            <a:r>
              <a:rPr lang="en-US" i="1" dirty="0" smtClean="0"/>
              <a:t> kJ m</a:t>
            </a:r>
            <a:r>
              <a:rPr lang="en-US" i="1" baseline="30000" dirty="0" smtClean="0"/>
              <a:t>–2</a:t>
            </a:r>
            <a:r>
              <a:rPr lang="en-US" i="1" dirty="0" smtClean="0"/>
              <a:t> y</a:t>
            </a:r>
            <a:r>
              <a:rPr lang="en-US" i="1" baseline="30000" dirty="0" smtClean="0"/>
              <a:t>–1</a:t>
            </a:r>
            <a:r>
              <a:rPr lang="en-US" i="1" dirty="0" smtClean="0"/>
              <a:t>. The </a:t>
            </a:r>
            <a:r>
              <a:rPr lang="en-US" i="1" dirty="0" smtClean="0"/>
              <a:t>net </a:t>
            </a:r>
            <a:r>
              <a:rPr lang="en-US" i="1" dirty="0" smtClean="0"/>
              <a:t>production of the grassland is </a:t>
            </a:r>
            <a:r>
              <a:rPr lang="en-US" i="1" dirty="0" smtClean="0"/>
              <a:t>4.5 </a:t>
            </a:r>
            <a:r>
              <a:rPr lang="en-US" i="1" dirty="0" smtClean="0"/>
              <a:t>× 10</a:t>
            </a:r>
            <a:r>
              <a:rPr lang="en-US" i="1" baseline="30000" dirty="0" smtClean="0"/>
              <a:t>2</a:t>
            </a:r>
            <a:r>
              <a:rPr lang="en-US" i="1" dirty="0" smtClean="0"/>
              <a:t> kJ m</a:t>
            </a:r>
            <a:r>
              <a:rPr lang="en-US" i="1" baseline="30000" dirty="0" smtClean="0"/>
              <a:t>–2</a:t>
            </a:r>
            <a:r>
              <a:rPr lang="en-US" i="1" dirty="0" smtClean="0"/>
              <a:t> y</a:t>
            </a:r>
            <a:r>
              <a:rPr lang="en-US" i="1" baseline="30000" dirty="0" smtClean="0"/>
              <a:t>–1</a:t>
            </a:r>
            <a:r>
              <a:rPr lang="en-US" i="1" dirty="0" smtClean="0"/>
              <a:t> and its gross </a:t>
            </a:r>
          </a:p>
          <a:p>
            <a:pPr>
              <a:buNone/>
            </a:pPr>
            <a:r>
              <a:rPr lang="en-US" i="1" dirty="0" smtClean="0"/>
              <a:t>	production is </a:t>
            </a:r>
            <a:r>
              <a:rPr lang="en-US" i="1" dirty="0" smtClean="0"/>
              <a:t>5 </a:t>
            </a:r>
            <a:r>
              <a:rPr lang="en-US" i="1" dirty="0" smtClean="0"/>
              <a:t>× l0</a:t>
            </a:r>
            <a:r>
              <a:rPr lang="en-US" i="1" baseline="30000" dirty="0" smtClean="0"/>
              <a:t>2</a:t>
            </a:r>
            <a:r>
              <a:rPr lang="en-US" i="1" dirty="0" smtClean="0"/>
              <a:t> kJ m</a:t>
            </a:r>
            <a:r>
              <a:rPr lang="en-US" i="1" baseline="30000" dirty="0" smtClean="0"/>
              <a:t>–2</a:t>
            </a:r>
            <a:r>
              <a:rPr lang="en-US" i="1" dirty="0" smtClean="0"/>
              <a:t> y</a:t>
            </a:r>
            <a:r>
              <a:rPr lang="en-US" i="1" baseline="30000" dirty="0" smtClean="0"/>
              <a:t>–1</a:t>
            </a:r>
            <a:r>
              <a:rPr lang="en-US" i="1" dirty="0" smtClean="0"/>
              <a:t>. The total energy passed on to primary </a:t>
            </a:r>
            <a:r>
              <a:rPr lang="en-US" i="1" dirty="0" smtClean="0"/>
              <a:t>consumers </a:t>
            </a:r>
            <a:r>
              <a:rPr lang="en-US" i="1" dirty="0" smtClean="0"/>
              <a:t>is </a:t>
            </a:r>
            <a:r>
              <a:rPr lang="en-US" i="1" dirty="0" smtClean="0"/>
              <a:t>50 </a:t>
            </a:r>
            <a:r>
              <a:rPr lang="en-US" i="1" dirty="0" smtClean="0"/>
              <a:t>kJ m</a:t>
            </a:r>
            <a:r>
              <a:rPr lang="en-US" i="1" baseline="30000" dirty="0" smtClean="0"/>
              <a:t>–2</a:t>
            </a:r>
            <a:r>
              <a:rPr lang="en-US" i="1" dirty="0" smtClean="0"/>
              <a:t> y</a:t>
            </a:r>
            <a:r>
              <a:rPr lang="en-US" i="1" baseline="30000" dirty="0" smtClean="0"/>
              <a:t>–1</a:t>
            </a:r>
            <a:r>
              <a:rPr lang="en-US" i="1" dirty="0" smtClean="0"/>
              <a:t>. Only 10 % of this energy is passed on to </a:t>
            </a:r>
            <a:r>
              <a:rPr lang="en-US" i="1" dirty="0" smtClean="0"/>
              <a:t>the</a:t>
            </a:r>
            <a:r>
              <a:rPr lang="en-US" i="1" dirty="0" smtClean="0"/>
              <a:t>	secondary consumers.</a:t>
            </a:r>
            <a:r>
              <a:rPr lang="en-US" i="1" dirty="0" smtClean="0">
                <a:solidFill>
                  <a:srgbClr val="000000"/>
                </a:solidFill>
                <a:latin typeface="Calibri - 20"/>
              </a:rPr>
              <a:t>”</a:t>
            </a:r>
            <a:endParaRPr lang="en-US" i="1" dirty="0" smtClean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Deduce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Reach a conclusion from the information </a:t>
            </a:r>
            <a:r>
              <a:rPr lang="en-US" dirty="0" smtClean="0">
                <a:solidFill>
                  <a:srgbClr val="FF0000"/>
                </a:solidFill>
              </a:rPr>
              <a:t>given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Example</a:t>
            </a:r>
            <a:r>
              <a:rPr lang="en-US" dirty="0" smtClean="0"/>
              <a:t>: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Deduce</a:t>
            </a:r>
            <a:r>
              <a:rPr lang="en-US" dirty="0" smtClean="0"/>
              <a:t> the </a:t>
            </a:r>
            <a:r>
              <a:rPr lang="en-US" dirty="0" err="1" smtClean="0"/>
              <a:t>trophic</a:t>
            </a:r>
            <a:r>
              <a:rPr lang="en-US" dirty="0" smtClean="0"/>
              <a:t> level of Tuna in the given food web</a:t>
            </a:r>
            <a:endParaRPr lang="en-US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419600" y="2590800"/>
          <a:ext cx="4267200" cy="3552315"/>
        </p:xfrm>
        <a:graphic>
          <a:graphicData uri="http://schemas.openxmlformats.org/presentationml/2006/ole">
            <p:oleObj spid="_x0000_s1027" r:id="rId3" imgW="5486400" imgH="4572000" progId="Photoshop.Image.10">
              <p:embed/>
            </p:oleObj>
          </a:graphicData>
        </a:graphic>
      </p:graphicFrame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8382000" y="4572000"/>
            <a:ext cx="1157288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>Plankton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5257800" y="6096000"/>
            <a:ext cx="1157288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>Herring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7391400" y="5638800"/>
            <a:ext cx="1285875" cy="4492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>Shrimp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8213725" y="2819400"/>
            <a:ext cx="930275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>Shark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3886200" y="4648200"/>
            <a:ext cx="815975" cy="4270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>Tuna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5410200" y="2971800"/>
            <a:ext cx="684212" cy="427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Gill Sans MT" pitchFamily="34" charset="0"/>
                <a:cs typeface="Arial" pitchFamily="34" charset="0"/>
              </a:rPr>
              <a:t>Marlin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7506494" y="5219700"/>
            <a:ext cx="227806" cy="1531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10800000" flipV="1">
            <a:off x="6858000" y="5562600"/>
            <a:ext cx="3048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V="1">
            <a:off x="4914900" y="5143500"/>
            <a:ext cx="4572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4876800" y="3962400"/>
            <a:ext cx="228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6629400" y="3200400"/>
            <a:ext cx="381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Derive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Manipulate a mathematical relationship to give a new equation or relationship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Design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Produce a plan, simulation or model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Determine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Find the only possible </a:t>
            </a:r>
            <a:r>
              <a:rPr lang="en-US" dirty="0" smtClean="0">
                <a:solidFill>
                  <a:srgbClr val="FF0000"/>
                </a:solidFill>
              </a:rPr>
              <a:t>answer</a:t>
            </a:r>
          </a:p>
          <a:p>
            <a:r>
              <a:rPr lang="en-US" dirty="0" smtClean="0"/>
              <a:t>In a species of plant, tall is dominant to short and the production of round seeds is dominant to that of wrinkled seeds. The alleles are unlinked.</a:t>
            </a:r>
          </a:p>
          <a:p>
            <a:r>
              <a:rPr lang="en-US" dirty="0" smtClean="0"/>
              <a:t>	A plant heterozygous for both characteristics is crossed with a plant homozygous for tall with wrinkled seeds</a:t>
            </a:r>
            <a:r>
              <a:rPr lang="en-US" dirty="0" smtClean="0"/>
              <a:t>.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Determine</a:t>
            </a:r>
            <a:r>
              <a:rPr lang="en-US" dirty="0" smtClean="0"/>
              <a:t> the phenotypes and genotypes of the offspring of this cross.</a:t>
            </a:r>
          </a:p>
          <a:p>
            <a:endParaRPr lang="en-US" dirty="0" smtClean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Discuss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172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 an account including, where possible, a range of arguments for and against the relative importance of various factors, or comparisons of alternative </a:t>
            </a:r>
            <a:r>
              <a:rPr lang="en-US" dirty="0" smtClean="0">
                <a:solidFill>
                  <a:srgbClr val="FF0000"/>
                </a:solidFill>
              </a:rPr>
              <a:t>hypotheses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Example: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Discuss</a:t>
            </a:r>
            <a:r>
              <a:rPr lang="en-US" dirty="0" smtClean="0">
                <a:solidFill>
                  <a:srgbClr val="FF0000"/>
                </a:solidFill>
              </a:rPr>
              <a:t> the ethical implications of IVF</a:t>
            </a:r>
          </a:p>
          <a:p>
            <a:pPr lvl="0"/>
            <a:r>
              <a:rPr lang="en-US" dirty="0" smtClean="0"/>
              <a:t>chance for infertile couples to have children; </a:t>
            </a:r>
          </a:p>
          <a:p>
            <a:pPr lvl="0"/>
            <a:r>
              <a:rPr lang="en-US" dirty="0" smtClean="0"/>
              <a:t>genetic </a:t>
            </a:r>
            <a:r>
              <a:rPr lang="en-US" dirty="0" smtClean="0"/>
              <a:t>screening of embryos could decrease suffering from genetic diseases; </a:t>
            </a:r>
          </a:p>
          <a:p>
            <a:pPr lvl="0"/>
            <a:r>
              <a:rPr lang="en-US" dirty="0" smtClean="0"/>
              <a:t>spare embryos can safely be stored for future pregnancies/used for stem cell research; </a:t>
            </a:r>
          </a:p>
          <a:p>
            <a:pPr lvl="0"/>
            <a:r>
              <a:rPr lang="en-US" dirty="0" smtClean="0"/>
              <a:t>IVF </a:t>
            </a:r>
            <a:r>
              <a:rPr lang="en-US" dirty="0" smtClean="0"/>
              <a:t>is expensive and might not be equally accessible; </a:t>
            </a:r>
          </a:p>
          <a:p>
            <a:pPr lvl="0"/>
            <a:r>
              <a:rPr lang="en-US" dirty="0" smtClean="0"/>
              <a:t>success rate is low therefore it is stressful for the couple; </a:t>
            </a:r>
          </a:p>
          <a:p>
            <a:pPr lvl="0"/>
            <a:r>
              <a:rPr lang="en-US" dirty="0" smtClean="0"/>
              <a:t>it is not natural/cultural/religious objections; </a:t>
            </a:r>
          </a:p>
          <a:p>
            <a:pPr lvl="0"/>
            <a:r>
              <a:rPr lang="en-US" dirty="0" smtClean="0"/>
              <a:t>could lead to eugenics/gender choice; </a:t>
            </a:r>
          </a:p>
          <a:p>
            <a:pPr lvl="0"/>
            <a:r>
              <a:rPr lang="en-US" dirty="0" smtClean="0"/>
              <a:t>could lead to (unwanted) multiple pregnancies with associated </a:t>
            </a:r>
            <a:r>
              <a:rPr lang="en-US" dirty="0" smtClean="0"/>
              <a:t>risks. </a:t>
            </a:r>
            <a:endParaRPr lang="en-US" dirty="0" smtClean="0"/>
          </a:p>
          <a:p>
            <a:pPr lvl="0">
              <a:buNone/>
            </a:pPr>
            <a:r>
              <a:rPr lang="en-US" dirty="0" smtClean="0"/>
              <a:t> </a:t>
            </a:r>
            <a:endParaRPr lang="en-US" dirty="0" smtClean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Evaluate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Assess the implications and </a:t>
            </a:r>
            <a:r>
              <a:rPr lang="en-US" dirty="0" smtClean="0">
                <a:solidFill>
                  <a:srgbClr val="FF0000"/>
                </a:solidFill>
              </a:rPr>
              <a:t>limitations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04800" y="1981200"/>
            <a:ext cx="1320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Calibri - 20"/>
              </a:rPr>
              <a:t>Example: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0" y="2362200"/>
            <a:ext cx="3581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“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Evaluate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 </a:t>
            </a:r>
            <a:r>
              <a:rPr lang="en-US" sz="2000" i="1" dirty="0" smtClean="0">
                <a:solidFill>
                  <a:srgbClr val="000000"/>
                </a:solidFill>
                <a:latin typeface="Calibri - 20"/>
              </a:rPr>
              <a:t>the evidence for global warming, using figures A and B (2)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.”</a:t>
            </a:r>
            <a:endParaRPr lang="en-US" sz="2000" dirty="0">
              <a:solidFill>
                <a:srgbClr val="000000"/>
              </a:solidFill>
              <a:latin typeface="Calibri - 2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0600" y="2057400"/>
            <a:ext cx="5613400" cy="357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172200" y="5562600"/>
            <a:ext cx="2971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i="1" dirty="0" smtClean="0"/>
              <a:t>Biology Specimen Paper, 2009</a:t>
            </a:r>
            <a:endParaRPr lang="en-US" sz="10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5657671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7030A0"/>
                </a:solidFill>
              </a:rPr>
              <a:t>Do not just describe, use evaluative language.  Think of the reliability and limitations the given data have to arrive at a conclusion.</a:t>
            </a:r>
            <a:endParaRPr lang="en-US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Explain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 a detailed account of the causes, reasons or </a:t>
            </a:r>
            <a:r>
              <a:rPr lang="en-US" dirty="0" smtClean="0">
                <a:solidFill>
                  <a:srgbClr val="FF0000"/>
                </a:solidFill>
              </a:rPr>
              <a:t>mechanisms</a:t>
            </a:r>
          </a:p>
          <a:p>
            <a:r>
              <a:rPr lang="en-US" dirty="0" smtClean="0"/>
              <a:t>Using an example you have studied,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explain </a:t>
            </a:r>
            <a:r>
              <a:rPr lang="en-US" dirty="0" smtClean="0"/>
              <a:t>a cross between two linked genes, including the way in which recombinants are produced.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Define: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the precise meaning of a word, phrase or physical quantity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Example: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Define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Species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A species is a group of organisms that can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interbreed</a:t>
            </a:r>
            <a:r>
              <a:rPr lang="en-US" dirty="0" smtClean="0">
                <a:solidFill>
                  <a:srgbClr val="FF0000"/>
                </a:solidFill>
              </a:rPr>
              <a:t> and produce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fertile </a:t>
            </a:r>
            <a:r>
              <a:rPr lang="en-US" dirty="0" smtClean="0">
                <a:solidFill>
                  <a:srgbClr val="FF0000"/>
                </a:solidFill>
              </a:rPr>
              <a:t>offspring.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Predict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 an expected </a:t>
            </a:r>
            <a:r>
              <a:rPr lang="en-US" dirty="0" smtClean="0">
                <a:solidFill>
                  <a:srgbClr val="FF0000"/>
                </a:solidFill>
              </a:rPr>
              <a:t>result</a:t>
            </a:r>
          </a:p>
          <a:p>
            <a:r>
              <a:rPr lang="en-US" dirty="0" smtClean="0"/>
              <a:t>A farmer has rabbits with two particular traits, each controlled by a separate gene. Coat </a:t>
            </a:r>
            <a:r>
              <a:rPr lang="en-US" dirty="0" err="1" smtClean="0"/>
              <a:t>colour</a:t>
            </a:r>
            <a:r>
              <a:rPr lang="en-US" dirty="0" smtClean="0"/>
              <a:t> brown is completely dominant to white. Tailed is completely dominant to tail-less. A brown, tailed male rabbit that is heterozygous at both loci is crossed with a white, tail-less female rabbit. A large number of offspring is produced with only two phenotypes: brown and tailed, white and tail-less, and the two types are in equal numbers.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Predict </a:t>
            </a:r>
            <a:r>
              <a:rPr lang="en-US" dirty="0" smtClean="0"/>
              <a:t>the genotypic and phenotypic ratios of the F2 generation. Show your working.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Show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the steps in a calculation or </a:t>
            </a:r>
            <a:r>
              <a:rPr lang="en-US" dirty="0" smtClean="0">
                <a:solidFill>
                  <a:srgbClr val="FF0000"/>
                </a:solidFill>
              </a:rPr>
              <a:t>derivation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34699" r="47386"/>
          <a:stretch>
            <a:fillRect/>
          </a:stretch>
        </p:blipFill>
        <p:spPr bwMode="auto">
          <a:xfrm>
            <a:off x="4288730" y="1905000"/>
            <a:ext cx="485527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600200"/>
            <a:ext cx="1320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Calibri - 20"/>
              </a:rPr>
              <a:t>Example: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79400" y="2057400"/>
            <a:ext cx="4140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“</a:t>
            </a:r>
            <a:r>
              <a:rPr lang="en-US" sz="2000" dirty="0" smtClean="0">
                <a:latin typeface="Calibri - 20"/>
              </a:rPr>
              <a:t>A male and female with normal </a:t>
            </a:r>
            <a:r>
              <a:rPr lang="en-US" sz="2000" dirty="0" err="1" smtClean="0">
                <a:latin typeface="Calibri - 20"/>
              </a:rPr>
              <a:t>colour</a:t>
            </a:r>
            <a:r>
              <a:rPr lang="en-US" sz="2000" dirty="0" smtClean="0">
                <a:latin typeface="Calibri - 20"/>
              </a:rPr>
              <a:t> vision each have a father who is </a:t>
            </a:r>
            <a:r>
              <a:rPr lang="en-US" sz="2000" dirty="0" err="1" smtClean="0">
                <a:latin typeface="Calibri - 20"/>
              </a:rPr>
              <a:t>colour</a:t>
            </a:r>
            <a:r>
              <a:rPr lang="en-US" sz="2000" dirty="0" smtClean="0">
                <a:latin typeface="Calibri - 20"/>
              </a:rPr>
              <a:t> blind. They are planning to have children. </a:t>
            </a:r>
            <a:r>
              <a:rPr lang="en-US" sz="2000" b="1" dirty="0" smtClean="0">
                <a:latin typeface="Calibri - 20"/>
              </a:rPr>
              <a:t>Predict</a:t>
            </a:r>
            <a:r>
              <a:rPr lang="en-US" sz="2000" dirty="0" smtClean="0">
                <a:latin typeface="Calibri - 20"/>
              </a:rPr>
              <a:t>, 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showing your working</a:t>
            </a:r>
            <a:r>
              <a:rPr lang="en-US" sz="2000" dirty="0" smtClean="0">
                <a:latin typeface="Calibri - 20"/>
              </a:rPr>
              <a:t>, the possible phenotypes and genotypes of male and female children.”</a:t>
            </a:r>
            <a:endParaRPr lang="en-US" sz="2000" dirty="0">
              <a:latin typeface="Calibri - 2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59671" t="46265" r="7020"/>
          <a:stretch>
            <a:fillRect/>
          </a:stretch>
        </p:blipFill>
        <p:spPr bwMode="auto">
          <a:xfrm>
            <a:off x="5410200" y="3581400"/>
            <a:ext cx="1499240" cy="73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7543800" y="3886200"/>
            <a:ext cx="16002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 smtClean="0">
                <a:solidFill>
                  <a:srgbClr val="000000"/>
                </a:solidFill>
                <a:latin typeface="Calibri - 20"/>
              </a:rPr>
              <a:t>QuestionBank</a:t>
            </a:r>
            <a:r>
              <a:rPr lang="en-US" sz="900" dirty="0" smtClean="0">
                <a:solidFill>
                  <a:srgbClr val="000000"/>
                </a:solidFill>
                <a:latin typeface="Calibri - 20"/>
              </a:rPr>
              <a:t> CD Rom</a:t>
            </a:r>
            <a:endParaRPr lang="en-US" sz="900" dirty="0"/>
          </a:p>
        </p:txBody>
      </p:sp>
      <p:sp>
        <p:nvSpPr>
          <p:cNvPr id="9" name="TextBox 8"/>
          <p:cNvSpPr txBox="1"/>
          <p:nvPr/>
        </p:nvSpPr>
        <p:spPr>
          <a:xfrm>
            <a:off x="457200" y="5715000"/>
            <a:ext cx="838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</a:rPr>
              <a:t>Always show your working in ‘calculate’ and ‘determine’ questions!</a:t>
            </a:r>
            <a:endParaRPr lang="en-US" sz="2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Sketch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Represent by means of a graph showing a line and </a:t>
            </a:r>
            <a:r>
              <a:rPr lang="en-US" dirty="0" err="1" smtClean="0">
                <a:solidFill>
                  <a:srgbClr val="FF0000"/>
                </a:solidFill>
              </a:rPr>
              <a:t>labelled</a:t>
            </a:r>
            <a:r>
              <a:rPr lang="en-US" dirty="0" smtClean="0">
                <a:solidFill>
                  <a:srgbClr val="FF0000"/>
                </a:solidFill>
              </a:rPr>
              <a:t> but </a:t>
            </a:r>
            <a:r>
              <a:rPr lang="en-US" dirty="0" err="1" smtClean="0">
                <a:solidFill>
                  <a:srgbClr val="FF0000"/>
                </a:solidFill>
              </a:rPr>
              <a:t>unscaled</a:t>
            </a:r>
            <a:r>
              <a:rPr lang="en-US" dirty="0" smtClean="0">
                <a:solidFill>
                  <a:srgbClr val="FF0000"/>
                </a:solidFill>
              </a:rPr>
              <a:t> axes with important features </a:t>
            </a:r>
            <a:r>
              <a:rPr lang="en-US" dirty="0" smtClean="0">
                <a:solidFill>
                  <a:srgbClr val="FF0000"/>
                </a:solidFill>
              </a:rPr>
              <a:t>clearly indicated.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0" y="2362200"/>
            <a:ext cx="1320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Calibri - 20"/>
              </a:rPr>
              <a:t>Example: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228600" y="2667000"/>
            <a:ext cx="8458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“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Sketch</a:t>
            </a:r>
            <a:r>
              <a:rPr lang="en-US" sz="2000" dirty="0" smtClean="0">
                <a:solidFill>
                  <a:srgbClr val="000000"/>
                </a:solidFill>
                <a:latin typeface="Calibri - 20"/>
              </a:rPr>
              <a:t> a graph to predict the effect of manipulating pH on the activity of an enzyme which has an optimal pH of 7.”</a:t>
            </a:r>
            <a:endParaRPr lang="en-US" sz="2000" dirty="0">
              <a:solidFill>
                <a:srgbClr val="000000"/>
              </a:solidFill>
              <a:latin typeface="Calibri - 2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rot="5400000" flipH="1" flipV="1">
            <a:off x="229394" y="4800600"/>
            <a:ext cx="2590006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524000" y="6096000"/>
            <a:ext cx="3581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3733800"/>
            <a:ext cx="164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Enzyme activity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0" y="6248400"/>
            <a:ext cx="4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</a:t>
            </a:r>
            <a:endParaRPr lang="en-US" dirty="0"/>
          </a:p>
        </p:txBody>
      </p:sp>
      <p:sp>
        <p:nvSpPr>
          <p:cNvPr id="22" name="Freeform 21"/>
          <p:cNvSpPr/>
          <p:nvPr/>
        </p:nvSpPr>
        <p:spPr>
          <a:xfrm>
            <a:off x="1730326" y="3627120"/>
            <a:ext cx="2574388" cy="2426677"/>
          </a:xfrm>
          <a:custGeom>
            <a:avLst/>
            <a:gdLst>
              <a:gd name="connsiteX0" fmla="*/ 0 w 2574388"/>
              <a:gd name="connsiteY0" fmla="*/ 2253175 h 2426677"/>
              <a:gd name="connsiteX1" fmla="*/ 393896 w 2574388"/>
              <a:gd name="connsiteY1" fmla="*/ 2056228 h 2426677"/>
              <a:gd name="connsiteX2" fmla="*/ 1378634 w 2574388"/>
              <a:gd name="connsiteY2" fmla="*/ 30480 h 2426677"/>
              <a:gd name="connsiteX3" fmla="*/ 2574388 w 2574388"/>
              <a:gd name="connsiteY3" fmla="*/ 2239108 h 2426677"/>
              <a:gd name="connsiteX4" fmla="*/ 2574388 w 2574388"/>
              <a:gd name="connsiteY4" fmla="*/ 2239108 h 2426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4388" h="2426677">
                <a:moveTo>
                  <a:pt x="0" y="2253175"/>
                </a:moveTo>
                <a:cubicBezTo>
                  <a:pt x="82062" y="2339926"/>
                  <a:pt x="164124" y="2426677"/>
                  <a:pt x="393896" y="2056228"/>
                </a:cubicBezTo>
                <a:cubicBezTo>
                  <a:pt x="623668" y="1685779"/>
                  <a:pt x="1015219" y="0"/>
                  <a:pt x="1378634" y="30480"/>
                </a:cubicBezTo>
                <a:cubicBezTo>
                  <a:pt x="1742049" y="60960"/>
                  <a:pt x="2574388" y="2239108"/>
                  <a:pt x="2574388" y="2239108"/>
                </a:cubicBezTo>
                <a:lnTo>
                  <a:pt x="2574388" y="2239108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2971800" y="3505200"/>
            <a:ext cx="1397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Optimum pH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962400" y="4648200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denatured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2362200" y="62484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6           7            8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Suggest</a:t>
            </a:r>
            <a:endParaRPr lang="en-IN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Propose a hypothesis or other possible </a:t>
            </a:r>
            <a:r>
              <a:rPr lang="en-US" dirty="0" smtClean="0">
                <a:solidFill>
                  <a:srgbClr val="FF0000"/>
                </a:solidFill>
              </a:rPr>
              <a:t>answer</a:t>
            </a:r>
          </a:p>
          <a:p>
            <a:endParaRPr lang="en-IN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1880847"/>
            <a:ext cx="6019800" cy="3706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600200"/>
            <a:ext cx="13208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Calibri - 20"/>
              </a:rPr>
              <a:t>Example: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0" y="2057400"/>
            <a:ext cx="3581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“</a:t>
            </a:r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Suggest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 - 20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 - 20"/>
              </a:rPr>
              <a:t>one reason in each case for the change in quantity of fish captured in the Atlantic and Indian Oceans from 1980 to 1990.”</a:t>
            </a:r>
            <a:endParaRPr lang="en-US" sz="2800" dirty="0">
              <a:solidFill>
                <a:srgbClr val="000000"/>
              </a:solidFill>
              <a:latin typeface="Calibri - 2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96645" y="5562600"/>
            <a:ext cx="15119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err="1" smtClean="0">
                <a:solidFill>
                  <a:srgbClr val="000000"/>
                </a:solidFill>
                <a:latin typeface="Calibri - 20"/>
              </a:rPr>
              <a:t>QuestionBank</a:t>
            </a:r>
            <a:r>
              <a:rPr lang="en-US" sz="1000" dirty="0" smtClean="0">
                <a:solidFill>
                  <a:srgbClr val="000000"/>
                </a:solidFill>
                <a:latin typeface="Calibri - 20"/>
              </a:rPr>
              <a:t> CD Rom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Draw and Label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09600"/>
            <a:ext cx="8686800" cy="1447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Represent by means of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clear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sz="4100" b="1" u="sng" dirty="0" smtClean="0"/>
              <a:t>dark </a:t>
            </a:r>
            <a:r>
              <a:rPr lang="en-US" b="1" u="sng" dirty="0" smtClean="0">
                <a:solidFill>
                  <a:srgbClr val="7030A0"/>
                </a:solidFill>
              </a:rPr>
              <a:t>pencil</a:t>
            </a:r>
            <a:r>
              <a:rPr lang="en-US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lines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(no coloring needed) and </a:t>
            </a:r>
            <a:r>
              <a:rPr lang="en-US" b="1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add labels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Draw and label a diagram of the structure of a motor neuron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52" name="AutoShape 4" descr="data:image/jpg;base64,/9j/4AAQSkZJRgABAQAAAQABAAD/2wBDAAkGBwgHBgkIBwgKCgkLDRYPDQwMDRsUFRAWIB0iIiAdHx8kKDQsJCYxJx8fLT0tMTU3Ojo6Iys/RD84QzQ5Ojf/2wBDAQoKCg0MDRoPDxo3JR8lNzc3Nzc3Nzc3Nzc3Nzc3Nzc3Nzc3Nzc3Nzc3Nzc3Nzc3Nzc3Nzc3Nzc3Nzc3Nzc3Nzf/wAARCAB2ANwDASIAAhEBAxEB/8QAGwABAAMAAwEAAAAAAAAAAAAAAAQFBgECAwf/xABAEAACAQMDAgQEBAMFBQkAAAABAgMABBEFEiExQQYTUWEicYGRFDJCoSNSchUzgsHwFmKxwtEkJTQ1Q1Oio7L/xAAZAQEBAQEBAQAAAAAAAAAAAAAAAQIDBAX/xAAoEQEBAAICAgECBQUAAAAAAAAAAQIRAyESMUEiUQQTodHwQmFxgZH/2gAMAwEAAhEDEQA/APuNKUoFRdTuTZ6ddXQUMYYnkCk4zgE4z9KlV1kRZEZJFDIwwykZBHoaDMReLUguEs9RtmN00ipm0UyIAQhDHOCP7xQRz69K6nxlbPHGYrK5DF4t4kKDy43MeHOGPaUEAZPrir5NJ06NYkjsLRUhffEqwKBG3qOOD71G06wsrqzt57iztZJFHDNAvGOOOOOFUfQelBTyeN7eAB7jTrwRupKhFVn/AChtpUMeduT19uvFayNgyKwzgjIzUWXStPmXbNY2sg9HhUjt7ew+wqWBgYFBzSlKBSlKBSlKBSlKBSlKBSlKBSlKCPLe2sLSLLcwoY9u8NIBt3HC59MngetexdQ23cN2M4rMa14T/tPU5rwXpi87y96CPOfL5Tv+lssPeskILRL9rV7mJp7eZ4j5kAaNsGNTuUS71BZN5zjcTkZwcvkfTry+tbGHzr25ht4shd80gQZPQZOK9EnieITJIrRMu4ODlSvrn096wEjaSmlrbRa1tuPxK3Jupo5kMn51wzKVYEBGzyMYOcA1aXfhGScyyG6haWbPnLIjsknCYDZfJC7WI56t88hrY5ElRZI2DowBVlOQR6g12qNp9t+Esre337/KiSPdjGdoAz+1SaBSlQ9WEZ027E0ohjMDhpS2AgwcnPbHWgl5HY1Ta74gt9KimVSJbqNUfyCSCVZsZB74GT9Peo3ha6kTwlHPslnniSVnj3FnZwzEjJ5yff1qh8Q3Nn4gGlT2yjznka3Kt1jLhcHPyJwemGPvWscd3VXTY22q29zcJApdZGt0uMOMYRzhc++QeK76ONthGv8AKWX7MRWSvbZ5/HMMERUW48p5UPdY13pj/Fjj5HtV1cai+n6YqwKr3VxevBAr9MtMwyfYDn7DvUs0jQUrygkjljDwyLIhJG5SCDg4qFqurW9hZzy+Yryxt5YjU5JkK7lU46ZBB57c9Kk7E+KWOZS0UiOAxUlWBwQcEfMHiu9UPguEwaBAXOWld5CfXc5OavhzS9BSlKBSlKBSlRdTv4NMsZr27LCCEZcqpYgZx0HJoJVKrF1/SixVr2FGBfAdwuQvUjPbAJz7Usde0y/ZFtryJmkZwi7hl9jFWI9RlW574PpQWdM1W2muade3cVtZ3KTvJG8gMR3KApUHJ/xr981B8aIx0sMLsQKjZaMsR5/BwgI5z3A74+oSbuhfk14Wl5bXiM9rPFMqsUJjYEAjtWR07xcIdNWGS3aa5jjCxuGBWQgYG7Jyvv16HHpXTRdG1h7FLiy1IWcdwwlWNUzwejY+WMLnGMZ5zW/Cz2um1mlSGN5ZGCIilmY9AByTVLbQaRrenTxwJJJbm4dpAS6HzD8RPYj82frULxVrtutrNptsyzTyqYpCvRMjkcdWPoM46n38/A8WsQ+Yt7bLBbSEuwYMDvOAAoODjAOSQMmp4/Tumkiy8KaNPYWrtaMBtEoUXDkAtliOvQl2+9aYDjpUTRznS7X2iUfYVMrKFKUoFdXRXBVgCCMEHoRXauDQZPB8K6nhcnR7t+5/8PJjH2wPsPbmD4g0tNH1WDV7eIG285WbaMmM7wWA9mwcejfMVP13w/qs6XC2moPPbzNva2uGB2nOcKxB49Bxj1rx0XWbY2cuka2RGEBhDTcAr/I57MBx7jBrrjvW40iW189ze67q9qdjx2bGBmGcD9JwfURg496r55H1SZ2vyFt4A8riMcIrPuwuerMxAH09OfW2lhsJtYtGuUlie0lijmDAhyo3Lz0ztJz7g+td/D+jNq9w6yySLZxlWmVTje+OFHfock9s8YJJHSyTdVZ3/iMWuh2t5osCw2cTlNk0WxCqxk4HoAQVz6g9RzVDq1xNdG41VWZbW4uXaNCMbykZUP8AQDH19qsfFFzNcXf9iRWsQgimjWAKMAZjKgEdxlx07A/T28TWoS40rR7JfMaOJgqk8sWIGT7fCxJ9jWcJqzaR3h1UHVtJ0yC4aOytcRmSLJE8irgLkfpz9DhvQGtJb63p87SrHdxnyvzs2VXGSuQTgEbgRkEjPFRtC8PwaUokYia6K4MpGAo/lUdh+571V3fhmO7hGkNqF28MQDxRgKFt1ycBiMFickDnovzJ5Za30lXz61YIk7/iQwgYJIEVmIYuUAwBkkuCuBnmvW21OzuYRLFcxFCpfk7SFBwSQeRggg56EEGqk+E7b8Hd2yXEoW5dGJZVbbsmaUDBHIy2Oe1RIvBFvEqql3JhTvUeTHgPnPTH5P8Ac6VlGktb22vIkltZ0ljfO1lP5sdcVJrPaD4aXSL95xIJEECxR8AHOcuxAAAJwi4HZB61oaBXheW0d3AYZc7CytwcHIII/cV70oPmOp2ltp+p3lubaRdJilZZUUkKSYWmHxbsgqWYKAuACOeBjnT7jTxdRagNPuJ5EEyzO1wrFnLXBb9AJ/LLjG38y8en0sop6qDnrkVC1ELbW6SxqFSGRWcKMDZ0bI9ACT9KDGaXrNlpd5C0VneTNNlVllkGfKKw7fYnbsOOMAHqeuvihg17SLaTUbRdsyLL5RfdsyM43DHY9verApGSCUUlehx07V2yB7Cgx3jyGJLaxjhjVX/iRoF4wm3oPbO39q6wvrPiGNVtithpuMKwJJkUcdRgt9No92qH4sulvdaaI73t7fbEwQAnkgyEe+MD6fOuuu67PqURttPhkS1RD/BAO6XHTdtztX279/SvRMb4xv4esGqaV4fnlhsbZbh1TYt2zgb5M8qMDCqM9u4PBPXYaTcyXmnwXE8JhkkQMyHPH3+9YXQ5NHtrqK5uG1ASpgbkwI8jsVQkkD0Oa39reWt5H5lpPHMnrGwOPnXPkjNeOi/+VW39H+dTqhaNxpsA9FP/ABNTa5oUpSgUpXB6UFfb6xa3Wp3GnQl2nt/7z4eB+Xv77v8A4t6VxqWh2OpOJLmM+aBtEsbbWx6EjqPnVJ4W/i+ItamJ/WR/9rj/AJa1tasuNX0+feI9FGkzIYt72cvCl/iKP/KT79R9R6VeeBmU6ZcL+sXLFvqAR+2Ku9StIr+zmtZ/ySrtJHUHsR7g4P0rA6NqM+jXzuyF1/uriMHGSpIyPcHOPUHHpXWW8nHr5i+4tPFkTafrVnqkaBwSpKtwGdMkDPYlScf0V38OsdU8T3upMjBI0xGHGCufhXjtwrH/ABn1qfrd5Y6p4bvJreZJPKTzAOjI4OQCDyDkYqu8HXkFrHfpLhWDLIMclhjbgDvz2/3hU/otvuHw1F7dGFFWNN88h2xJnqfU+gHUn/Ou1lbC3hwWLyMd0khGC7dz/ljsABXnYwSb2ubpcTuMBc5ES/yj/iT3PsBU2uLJSlKBSlKBSlKBXnNEs0Txv+V1Kn5EYr0pQQ9MlaSyiMn94n8OT+pTtP7iq3xBrBtA0Nu4WVQDJJgHywegAPVj+w5PbPtc3R05r4hdzttlhU8bmb4cfcDPzrKkrNdM0km+KHLySMOHc9Tj/XYDtXDm5Jj1/u/z731HXjw8vaZ4Y0q2up521KH8S+wSKswDKNxbLEH9RIJz6dO9VEEraP4gaSKV9lvdfhypP5omZsg+pwB9QK3GiWjwW7zTrsmnIYr3RQMKvz9fcmvSHRbCO7nuhbgyTsGfedy7gc5APAOSTxXfi5M7jvP5Zys8rpG1zw/aapE52rFclSPNC/m9mH6h+47YrKaHosU91PYs81lqNqPhlikJ3AcYPfjI5BGQRnvW21m4ubSxklsbZrmcYCRjnqcZPsOv/TrWQsRc6N4kguNakQG5jd3l7IWxkE9OCijPAAYDtk9MbbNbZ21uh2V1p9obe7u1udrfw32bWC+h5Oec1Y10hdJUDxuHRuQynIPyrvXNClKUCuDXNdWOKDE+GrpbfxJeRytt/EtKgz/OJWIH1y3296tNT13UtNndptIP4NGP8cTZBXseB8P1x8+9Vd94evr3ULycRW1tbSSF8TTbj7sQoxgkZxnjnn0p9I0mfV55I7fy2hRzm4ZW2Be3BJJJHOPQjOO/oswy+rbXVaZPF1udSCOrrZNEuXaMhoZMsCG7FcBeR09x0zF5Ik1/dyxHMbzu6EdwWOD/AJ1fXvhKaG2MtndNPKgyYnQLv9lI6H0z+3WsrdItzZSxmQokkZG8cYBHWunDMN3LGtTXuPUpGxVyqMR0YpnFd0d45o5o22SxtuRxglT/AKJrFaZcXGl38cW1gsjqGiAwGBOAyj9x+9bqztZry5S2tVDStyCTgAD9R9AMj9q3hyzPG7mvuxxckzl61poLPxg6JtvbNnccb7cgA/NWIx9CamReKVdhm1XHP5LhS30DbR+9LbwlYR2+25LzznpKTjYexVegwfXPvUO70SaMt5tos6/+7bAAn5r1B+Wa+Z+J5PG7wl1/bv8AR1wmFva/t9asZWVGkMMhOAk67CT6DPB+hNWG4VgzbSRKUiN0B3iltXZSPQ/Diu8Opa1po/BtamKPHmRsybmC91UZ6D36ZAx0rnw8tzlt/b9L+5nxydStzmuayMPiO4AGbi1f2eJkI+xxVla+IFZ1W7iSFXOFlSTemffgEfuPetTmxt1ev8ys3jyi8zTNVcuuWMbMiyNM6nBWFC+D8xx+9eD+IMA+XYzH3eRF/wCYmrlzYYXWVZmGV9RdE4qLe6jb2YAlYmRhlY0GWb6env0qgvvFscUJRLcrcuQqEurICe+c8n26n96pxHdX0sibn82Xkqqh5GPq3p9cAU5M7jjLPn+evbWHHu9vTXdTn1SeBbWARmFuocMW3YUDOMDkg5BPSr7RtCe2aN7wxsYjmONSWG7u5JAyfTjj3PSNpNg2mMj6pCo28pJF8UaH1fuD7/lHrWmiZXQOhDKeQQcgikx85PKGWUnWLsBgVzSldXMNQdS0y31OERXSZ2nKOp2sh9Qe1TqU9CFpOmQaVam3tt5QsXJdskk/67VNpSgUpSgUPvSukxYRsY1DOAdoJxk9uaCr8R2NzqVgLW1lSJXkHnM+cGPnIwOvbjgVBTWNI0W0WztZGuGjzuWAbyzdyzflyT15qk8Qx6y9uJdWuoYjK4WO0jJKtzk5xjgDuS3bp3robBri606HJSS5bKY42RHIBx7gOR/SvTJrtjhNbtakW914m1O+Lw2EBhHQ+SjTSD6gYX7GsxIPMcwBG8qJgrpg7nbIGzB9OM/b1r6ayLbJHpunKIiV5K/+kndvcntnqeexrAavdQtf3Elsp8kMBHgEjagwCT7lWI9a6cWcm5jNLjY5vNNu7dBcXenSoIz8EkirhCeBznIycDPvVhBbanpSW+q2ZSaFowS8akgKRkh0zkAY6g8EduQdvf2y32nz274xNGV5HTI4P3rCeHtelsAAR5tu+GkhB+JCRnI9/Ud/Y9ZOTLklN2ruz8aWjHZfW8sThQzNEDMmOmeBkDr2rTwSJNEksTBkdQysO4PINUtrpml39xDqmmyvC4bcWt22hvVWXH3GAf2q9AwOtcMtb6ZrnFRr6zgvIwk8e7acqQSCp9QRyKk0rFks1UZyfw0zMTHcqwPaeEMfuCM14p4TV2/7RNHsPVYYyu76ljj7VqMVzWMeLHG7x6b/ADMr8sfdeFmtmItI2nh/SBKFdfbng/cfI1F/sSZZ4onsZg0hIXzJ0C8DPJBJ/atyRUK8H/eFh/VJ/wDg1MuO5Xflf+rOXKTSDpWgxWzGS6ihdypQIF3KqnGeT+YnA54q3gghgTZBEka/yooUfYV6VzW8cZIxcrb24I4qE9iY2MtjIbdyclAMxsfde3zGDU6laRAS+MTiO+j/AA7k4DbsxufZv8jg1za6xp11bJcw3kPkupZWZtuQM84OD+lvsfSva+tFvbKe1d3RJo2jZk6gEYOPvWfk8EacZA0U9xGiBxEmQ4j343Y3Ak5KqeScYI6EghfxX9nNIkcN3BJI8fmIqSKSyfzAA8jkc+9Sao7Dw1a2V1HdLLI86yNIzEKNzMGB4A4HxscDpV5QKUpQKUpQK4xXNeU9zBbtEs8yRtM/lxh2A3tgnA9TgE49qChvdAOr6pPcaqT5Me1LSONuighmYnsWIxgdh9umpaUbfXLXVbeQu27YLY4GSIyqhcDgcknJwBmtDHcQzQLNFIjxMNyurZUj1z6VCsCt1I97IyF8vHGgYERBW2sDj9WR8XpjHbm7ozWtajcrZX0GnhmKBjfag4MaBhwUQ45/l4zjp1yR18P6MmqeG79GZEe4cJG6rkIUA2kewYt8wa2cqRzAxyqrgYJVgD3yDj5j9qW1vHbIUhjVFLs5C92YlmPzJJNXy1NRd9OyflA9AO1ZSbwxL/s8kSpGNRgaRkKnhgzs2wnvwR8iPnWvpUlsu4kZvwtpkEcaahbvexPJGUlgmwBuBwcgjOQQcf8AStGK5pS3d2FKUqBSlKCs1XWrXS7uzgut6i6MgWQD4U2LuO49vT51Ut4q0iaCw1GW7Fugy7xzI29MpnBAB5AYE+2T0FceO5YIo7Vp7OC4xvYmWQjaq7XOFBBIyq5IDEY/KelZ83eiJ5v43SrpmmlQRJA5O2JPNRWUqd3IWTOeTnHQcBrY/FGmtLseVkJkMa5UtkhymfhzhcjqcDkVeDpXz2TV9JkupI7DRvNkeZoWJutu7MqEFecEFmJ44GO4rc6ZeJqGn295EpVJ4w4VsZGfXFWiVSlKgUpSgUpSgUpSgUpSgVW63pMWrJBHM7KsUhkBUchtrAEHsQWDA+opSgzy+DpI4BEdSjlRIlAWW03KzAQgl13gMp8kHaMYJ6muD4KH4hpV1Fg3lyKP4PClndhjDD4fj5XvgHI7KU2LHR/Dsljqx1CS9SZniZXUQbdzM24nJY4GegH1JrR0pQKUpQKUpQKUpQKUpQeNxbQXIUXEMcoVgyiRAwBHfnvXElnbS482CJ8MGG5AcEEkH6En7mlKDqmn2cbb0tYFfdv3CJQd3r068nmvdEWNQiKFUdABgClKDtSlKBSlKBSlKBSlKBSlKD//2Q=="/>
          <p:cNvSpPr>
            <a:spLocks noChangeAspect="1" noChangeArrowheads="1"/>
          </p:cNvSpPr>
          <p:nvPr/>
        </p:nvSpPr>
        <p:spPr bwMode="auto">
          <a:xfrm>
            <a:off x="80963" y="-746125"/>
            <a:ext cx="291465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4" name="AutoShape 6" descr="data:image/jpg;base64,/9j/4AAQSkZJRgABAQAAAQABAAD/2wBDAAkGBwgHBgkIBwgKCgkLDRYPDQwMDRsUFRAWIB0iIiAdHx8kKDQsJCYxJx8fLT0tMTU3Ojo6Iys/RD84QzQ5Ojf/2wBDAQoKCg0MDRoPDxo3JR8lNzc3Nzc3Nzc3Nzc3Nzc3Nzc3Nzc3Nzc3Nzc3Nzc3Nzc3Nzc3Nzc3Nzc3Nzc3Nzc3Nzf/wAARCAB2ANwDASIAAhEBAxEB/8QAGwABAAMAAwEAAAAAAAAAAAAAAAQFBgECAwf/xABAEAACAQMDAgQEBAMFBQkAAAABAgMABBEFEiExQQYTUWEicYGRFDJCoSNSchUzgsHwFmKxwtEkJTQ1Q1Oio7L/xAAZAQEBAQEBAQAAAAAAAAAAAAAAAQIDBAX/xAAoEQEBAAICAgECBQUAAAAAAAAAAQIRAyESMUEiUQQTodHwQmFxgZH/2gAMAwEAAhEDEQA/APuNKUoFRdTuTZ6ddXQUMYYnkCk4zgE4z9KlV1kRZEZJFDIwwykZBHoaDMReLUguEs9RtmN00ipm0UyIAQhDHOCP7xQRz69K6nxlbPHGYrK5DF4t4kKDy43MeHOGPaUEAZPrir5NJ06NYkjsLRUhffEqwKBG3qOOD71G06wsrqzt57iztZJFHDNAvGOOOOOFUfQelBTyeN7eAB7jTrwRupKhFVn/AChtpUMeduT19uvFayNgyKwzgjIzUWXStPmXbNY2sg9HhUjt7ew+wqWBgYFBzSlKBSlKBSlKBSlKBSlKBSlKBSlKCPLe2sLSLLcwoY9u8NIBt3HC59MngetexdQ23cN2M4rMa14T/tPU5rwXpi87y96CPOfL5Tv+lssPeskILRL9rV7mJp7eZ4j5kAaNsGNTuUS71BZN5zjcTkZwcvkfTry+tbGHzr25ht4shd80gQZPQZOK9EnieITJIrRMu4ODlSvrn096wEjaSmlrbRa1tuPxK3Jupo5kMn51wzKVYEBGzyMYOcA1aXfhGScyyG6haWbPnLIjsknCYDZfJC7WI56t88hrY5ElRZI2DowBVlOQR6g12qNp9t+Esre337/KiSPdjGdoAz+1SaBSlQ9WEZ027E0ohjMDhpS2AgwcnPbHWgl5HY1Ta74gt9KimVSJbqNUfyCSCVZsZB74GT9Peo3ha6kTwlHPslnniSVnj3FnZwzEjJ5yff1qh8Q3Nn4gGlT2yjznka3Kt1jLhcHPyJwemGPvWscd3VXTY22q29zcJApdZGt0uMOMYRzhc++QeK76ONthGv8AKWX7MRWSvbZ5/HMMERUW48p5UPdY13pj/Fjj5HtV1cai+n6YqwKr3VxevBAr9MtMwyfYDn7DvUs0jQUrygkjljDwyLIhJG5SCDg4qFqurW9hZzy+Yryxt5YjU5JkK7lU46ZBB57c9Kk7E+KWOZS0UiOAxUlWBwQcEfMHiu9UPguEwaBAXOWld5CfXc5OavhzS9BSlKBSlKBSlRdTv4NMsZr27LCCEZcqpYgZx0HJoJVKrF1/SixVr2FGBfAdwuQvUjPbAJz7Usde0y/ZFtryJmkZwi7hl9jFWI9RlW574PpQWdM1W2muade3cVtZ3KTvJG8gMR3KApUHJ/xr981B8aIx0sMLsQKjZaMsR5/BwgI5z3A74+oSbuhfk14Wl5bXiM9rPFMqsUJjYEAjtWR07xcIdNWGS3aa5jjCxuGBWQgYG7Jyvv16HHpXTRdG1h7FLiy1IWcdwwlWNUzwejY+WMLnGMZ5zW/Cz2um1mlSGN5ZGCIilmY9AByTVLbQaRrenTxwJJJbm4dpAS6HzD8RPYj82frULxVrtutrNptsyzTyqYpCvRMjkcdWPoM46n38/A8WsQ+Yt7bLBbSEuwYMDvOAAoODjAOSQMmp4/Tumkiy8KaNPYWrtaMBtEoUXDkAtliOvQl2+9aYDjpUTRznS7X2iUfYVMrKFKUoFdXRXBVgCCMEHoRXauDQZPB8K6nhcnR7t+5/8PJjH2wPsPbmD4g0tNH1WDV7eIG285WbaMmM7wWA9mwcejfMVP13w/qs6XC2moPPbzNva2uGB2nOcKxB49Bxj1rx0XWbY2cuka2RGEBhDTcAr/I57MBx7jBrrjvW40iW189ze67q9qdjx2bGBmGcD9JwfURg496r55H1SZ2vyFt4A8riMcIrPuwuerMxAH09OfW2lhsJtYtGuUlie0lijmDAhyo3Lz0ztJz7g+td/D+jNq9w6yySLZxlWmVTje+OFHfock9s8YJJHSyTdVZ3/iMWuh2t5osCw2cTlNk0WxCqxk4HoAQVz6g9RzVDq1xNdG41VWZbW4uXaNCMbykZUP8AQDH19qsfFFzNcXf9iRWsQgimjWAKMAZjKgEdxlx07A/T28TWoS40rR7JfMaOJgqk8sWIGT7fCxJ9jWcJqzaR3h1UHVtJ0yC4aOytcRmSLJE8irgLkfpz9DhvQGtJb63p87SrHdxnyvzs2VXGSuQTgEbgRkEjPFRtC8PwaUokYia6K4MpGAo/lUdh+571V3fhmO7hGkNqF28MQDxRgKFt1ycBiMFickDnovzJ5Za30lXz61YIk7/iQwgYJIEVmIYuUAwBkkuCuBnmvW21OzuYRLFcxFCpfk7SFBwSQeRggg56EEGqk+E7b8Hd2yXEoW5dGJZVbbsmaUDBHIy2Oe1RIvBFvEqql3JhTvUeTHgPnPTH5P8Ac6VlGktb22vIkltZ0ljfO1lP5sdcVJrPaD4aXSL95xIJEECxR8AHOcuxAAAJwi4HZB61oaBXheW0d3AYZc7CytwcHIII/cV70oPmOp2ltp+p3lubaRdJilZZUUkKSYWmHxbsgqWYKAuACOeBjnT7jTxdRagNPuJ5EEyzO1wrFnLXBb9AJ/LLjG38y8en0sop6qDnrkVC1ELbW6SxqFSGRWcKMDZ0bI9ACT9KDGaXrNlpd5C0VneTNNlVllkGfKKw7fYnbsOOMAHqeuvihg17SLaTUbRdsyLL5RfdsyM43DHY9verApGSCUUlehx07V2yB7Cgx3jyGJLaxjhjVX/iRoF4wm3oPbO39q6wvrPiGNVtithpuMKwJJkUcdRgt9No92qH4sulvdaaI73t7fbEwQAnkgyEe+MD6fOuuu67PqURttPhkS1RD/BAO6XHTdtztX279/SvRMb4xv4esGqaV4fnlhsbZbh1TYt2zgb5M8qMDCqM9u4PBPXYaTcyXmnwXE8JhkkQMyHPH3+9YXQ5NHtrqK5uG1ASpgbkwI8jsVQkkD0Oa39reWt5H5lpPHMnrGwOPnXPkjNeOi/+VW39H+dTqhaNxpsA9FP/ABNTa5oUpSgUpXB6UFfb6xa3Wp3GnQl2nt/7z4eB+Xv77v8A4t6VxqWh2OpOJLmM+aBtEsbbWx6EjqPnVJ4W/i+ItamJ/WR/9rj/AJa1tasuNX0+feI9FGkzIYt72cvCl/iKP/KT79R9R6VeeBmU6ZcL+sXLFvqAR+2Ku9StIr+zmtZ/ySrtJHUHsR7g4P0rA6NqM+jXzuyF1/uriMHGSpIyPcHOPUHHpXWW8nHr5i+4tPFkTafrVnqkaBwSpKtwGdMkDPYlScf0V38OsdU8T3upMjBI0xGHGCufhXjtwrH/ABn1qfrd5Y6p4bvJreZJPKTzAOjI4OQCDyDkYqu8HXkFrHfpLhWDLIMclhjbgDvz2/3hU/otvuHw1F7dGFFWNN88h2xJnqfU+gHUn/Ou1lbC3hwWLyMd0khGC7dz/ljsABXnYwSb2ubpcTuMBc5ES/yj/iT3PsBU2uLJSlKBSlKBSlKBXnNEs0Txv+V1Kn5EYr0pQQ9MlaSyiMn94n8OT+pTtP7iq3xBrBtA0Nu4WVQDJJgHywegAPVj+w5PbPtc3R05r4hdzttlhU8bmb4cfcDPzrKkrNdM0km+KHLySMOHc9Tj/XYDtXDm5Jj1/u/z731HXjw8vaZ4Y0q2up521KH8S+wSKswDKNxbLEH9RIJz6dO9VEEraP4gaSKV9lvdfhypP5omZsg+pwB9QK3GiWjwW7zTrsmnIYr3RQMKvz9fcmvSHRbCO7nuhbgyTsGfedy7gc5APAOSTxXfi5M7jvP5Zys8rpG1zw/aapE52rFclSPNC/m9mH6h+47YrKaHosU91PYs81lqNqPhlikJ3AcYPfjI5BGQRnvW21m4ubSxklsbZrmcYCRjnqcZPsOv/TrWQsRc6N4kguNakQG5jd3l7IWxkE9OCijPAAYDtk9MbbNbZ21uh2V1p9obe7u1udrfw32bWC+h5Oec1Y10hdJUDxuHRuQynIPyrvXNClKUCuDXNdWOKDE+GrpbfxJeRytt/EtKgz/OJWIH1y3296tNT13UtNndptIP4NGP8cTZBXseB8P1x8+9Vd94evr3ULycRW1tbSSF8TTbj7sQoxgkZxnjnn0p9I0mfV55I7fy2hRzm4ZW2Be3BJJJHOPQjOO/oswy+rbXVaZPF1udSCOrrZNEuXaMhoZMsCG7FcBeR09x0zF5Ik1/dyxHMbzu6EdwWOD/AJ1fXvhKaG2MtndNPKgyYnQLv9lI6H0z+3WsrdItzZSxmQokkZG8cYBHWunDMN3LGtTXuPUpGxVyqMR0YpnFd0d45o5o22SxtuRxglT/AKJrFaZcXGl38cW1gsjqGiAwGBOAyj9x+9bqztZry5S2tVDStyCTgAD9R9AMj9q3hyzPG7mvuxxckzl61poLPxg6JtvbNnccb7cgA/NWIx9CamReKVdhm1XHP5LhS30DbR+9LbwlYR2+25LzznpKTjYexVegwfXPvUO70SaMt5tos6/+7bAAn5r1B+Wa+Z+J5PG7wl1/bv8AR1wmFva/t9asZWVGkMMhOAk67CT6DPB+hNWG4VgzbSRKUiN0B3iltXZSPQ/Diu8Opa1po/BtamKPHmRsybmC91UZ6D36ZAx0rnw8tzlt/b9L+5nxydStzmuayMPiO4AGbi1f2eJkI+xxVla+IFZ1W7iSFXOFlSTemffgEfuPetTmxt1ev8ys3jyi8zTNVcuuWMbMiyNM6nBWFC+D8xx+9eD+IMA+XYzH3eRF/wCYmrlzYYXWVZmGV9RdE4qLe6jb2YAlYmRhlY0GWb6env0qgvvFscUJRLcrcuQqEurICe+c8n26n96pxHdX0sibn82Xkqqh5GPq3p9cAU5M7jjLPn+evbWHHu9vTXdTn1SeBbWARmFuocMW3YUDOMDkg5BPSr7RtCe2aN7wxsYjmONSWG7u5JAyfTjj3PSNpNg2mMj6pCo28pJF8UaH1fuD7/lHrWmiZXQOhDKeQQcgikx85PKGWUnWLsBgVzSldXMNQdS0y31OERXSZ2nKOp2sh9Qe1TqU9CFpOmQaVam3tt5QsXJdskk/67VNpSgUpSgUPvSukxYRsY1DOAdoJxk9uaCr8R2NzqVgLW1lSJXkHnM+cGPnIwOvbjgVBTWNI0W0WztZGuGjzuWAbyzdyzflyT15qk8Qx6y9uJdWuoYjK4WO0jJKtzk5xjgDuS3bp3robBri606HJSS5bKY42RHIBx7gOR/SvTJrtjhNbtakW914m1O+Lw2EBhHQ+SjTSD6gYX7GsxIPMcwBG8qJgrpg7nbIGzB9OM/b1r6ayLbJHpunKIiV5K/+kndvcntnqeexrAavdQtf3Elsp8kMBHgEjagwCT7lWI9a6cWcm5jNLjY5vNNu7dBcXenSoIz8EkirhCeBznIycDPvVhBbanpSW+q2ZSaFowS8akgKRkh0zkAY6g8EduQdvf2y32nz274xNGV5HTI4P3rCeHtelsAAR5tu+GkhB+JCRnI9/Ud/Y9ZOTLklN2ruz8aWjHZfW8sThQzNEDMmOmeBkDr2rTwSJNEksTBkdQysO4PINUtrpml39xDqmmyvC4bcWt22hvVWXH3GAf2q9AwOtcMtb6ZrnFRr6zgvIwk8e7acqQSCp9QRyKk0rFks1UZyfw0zMTHcqwPaeEMfuCM14p4TV2/7RNHsPVYYyu76ljj7VqMVzWMeLHG7x6b/ADMr8sfdeFmtmItI2nh/SBKFdfbng/cfI1F/sSZZ4onsZg0hIXzJ0C8DPJBJ/atyRUK8H/eFh/VJ/wDg1MuO5Xflf+rOXKTSDpWgxWzGS6ihdypQIF3KqnGeT+YnA54q3gghgTZBEka/yooUfYV6VzW8cZIxcrb24I4qE9iY2MtjIbdyclAMxsfde3zGDU6laRAS+MTiO+j/AA7k4DbsxufZv8jg1za6xp11bJcw3kPkupZWZtuQM84OD+lvsfSva+tFvbKe1d3RJo2jZk6gEYOPvWfk8EacZA0U9xGiBxEmQ4j343Y3Ak5KqeScYI6EghfxX9nNIkcN3BJI8fmIqSKSyfzAA8jkc+9Sao7Dw1a2V1HdLLI86yNIzEKNzMGB4A4HxscDpV5QKUpQKUpQK4xXNeU9zBbtEs8yRtM/lxh2A3tgnA9TgE49qChvdAOr6pPcaqT5Me1LSONuighmYnsWIxgdh9umpaUbfXLXVbeQu27YLY4GSIyqhcDgcknJwBmtDHcQzQLNFIjxMNyurZUj1z6VCsCt1I97IyF8vHGgYERBW2sDj9WR8XpjHbm7ozWtajcrZX0GnhmKBjfag4MaBhwUQ45/l4zjp1yR18P6MmqeG79GZEe4cJG6rkIUA2kewYt8wa2cqRzAxyqrgYJVgD3yDj5j9qW1vHbIUhjVFLs5C92YlmPzJJNXy1NRd9OyflA9AO1ZSbwxL/s8kSpGNRgaRkKnhgzs2wnvwR8iPnWvpUlsu4kZvwtpkEcaahbvexPJGUlgmwBuBwcgjOQQcf8AStGK5pS3d2FKUqBSlKCs1XWrXS7uzgut6i6MgWQD4U2LuO49vT51Ut4q0iaCw1GW7Fugy7xzI29MpnBAB5AYE+2T0FceO5YIo7Vp7OC4xvYmWQjaq7XOFBBIyq5IDEY/KelZ83eiJ5v43SrpmmlQRJA5O2JPNRWUqd3IWTOeTnHQcBrY/FGmtLseVkJkMa5UtkhymfhzhcjqcDkVeDpXz2TV9JkupI7DRvNkeZoWJutu7MqEFecEFmJ44GO4rc6ZeJqGn295EpVJ4w4VsZGfXFWiVSlKgUpSgUpSgUpSgUpSgVW63pMWrJBHM7KsUhkBUchtrAEHsQWDA+opSgzy+DpI4BEdSjlRIlAWW03KzAQgl13gMp8kHaMYJ6muD4KH4hpV1Fg3lyKP4PClndhjDD4fj5XvgHI7KU2LHR/Dsljqx1CS9SZniZXUQbdzM24nJY4GegH1JrR0pQKUpQKUpQKUpQKUpQeNxbQXIUXEMcoVgyiRAwBHfnvXElnbS482CJ8MGG5AcEEkH6En7mlKDqmn2cbb0tYFfdv3CJQd3r068nmvdEWNQiKFUdABgClKDtSlKBSlKBSlKBSlKBSlKD//2Q=="/>
          <p:cNvSpPr>
            <a:spLocks noChangeAspect="1" noChangeArrowheads="1"/>
          </p:cNvSpPr>
          <p:nvPr/>
        </p:nvSpPr>
        <p:spPr bwMode="auto">
          <a:xfrm>
            <a:off x="80963" y="-746125"/>
            <a:ext cx="291465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6" name="AutoShape 8" descr="data:image/jpg;base64,/9j/4AAQSkZJRgABAQAAAQABAAD/2wBDAAkGBwgHBgkIBwgKCgkLDRYPDQwMDRsUFRAWIB0iIiAdHx8kKDQsJCYxJx8fLT0tMTU3Ojo6Iys/RD84QzQ5Ojf/2wBDAQoKCg0MDRoPDxo3JR8lNzc3Nzc3Nzc3Nzc3Nzc3Nzc3Nzc3Nzc3Nzc3Nzc3Nzc3Nzc3Nzc3Nzc3Nzc3Nzc3Nzf/wAARCAB2ANwDASIAAhEBAxEB/8QAGwABAAMAAwEAAAAAAAAAAAAAAAQFBgECAwf/xABAEAACAQMDAgQEBAMFBQkAAAABAgMABBEFEiExQQYTUWEicYGRFDJCoSNSchUzgsHwFmKxwtEkJTQ1Q1Oio7L/xAAZAQEBAQEBAQAAAAAAAAAAAAAAAQIDBAX/xAAoEQEBAAICAgECBQUAAAAAAAAAAQIRAyESMUEiUQQTodHwQmFxgZH/2gAMAwEAAhEDEQA/APuNKUoFRdTuTZ6ddXQUMYYnkCk4zgE4z9KlV1kRZEZJFDIwwykZBHoaDMReLUguEs9RtmN00ipm0UyIAQhDHOCP7xQRz69K6nxlbPHGYrK5DF4t4kKDy43MeHOGPaUEAZPrir5NJ06NYkjsLRUhffEqwKBG3qOOD71G06wsrqzt57iztZJFHDNAvGOOOOOFUfQelBTyeN7eAB7jTrwRupKhFVn/AChtpUMeduT19uvFayNgyKwzgjIzUWXStPmXbNY2sg9HhUjt7ew+wqWBgYFBzSlKBSlKBSlKBSlKBSlKBSlKBSlKCPLe2sLSLLcwoY9u8NIBt3HC59MngetexdQ23cN2M4rMa14T/tPU5rwXpi87y96CPOfL5Tv+lssPeskILRL9rV7mJp7eZ4j5kAaNsGNTuUS71BZN5zjcTkZwcvkfTry+tbGHzr25ht4shd80gQZPQZOK9EnieITJIrRMu4ODlSvrn096wEjaSmlrbRa1tuPxK3Jupo5kMn51wzKVYEBGzyMYOcA1aXfhGScyyG6haWbPnLIjsknCYDZfJC7WI56t88hrY5ElRZI2DowBVlOQR6g12qNp9t+Esre337/KiSPdjGdoAz+1SaBSlQ9WEZ027E0ohjMDhpS2AgwcnPbHWgl5HY1Ta74gt9KimVSJbqNUfyCSCVZsZB74GT9Peo3ha6kTwlHPslnniSVnj3FnZwzEjJ5yff1qh8Q3Nn4gGlT2yjznka3Kt1jLhcHPyJwemGPvWscd3VXTY22q29zcJApdZGt0uMOMYRzhc++QeK76ONthGv8AKWX7MRWSvbZ5/HMMERUW48p5UPdY13pj/Fjj5HtV1cai+n6YqwKr3VxevBAr9MtMwyfYDn7DvUs0jQUrygkjljDwyLIhJG5SCDg4qFqurW9hZzy+Yryxt5YjU5JkK7lU46ZBB57c9Kk7E+KWOZS0UiOAxUlWBwQcEfMHiu9UPguEwaBAXOWld5CfXc5OavhzS9BSlKBSlKBSlRdTv4NMsZr27LCCEZcqpYgZx0HJoJVKrF1/SixVr2FGBfAdwuQvUjPbAJz7Usde0y/ZFtryJmkZwi7hl9jFWI9RlW574PpQWdM1W2muade3cVtZ3KTvJG8gMR3KApUHJ/xr981B8aIx0sMLsQKjZaMsR5/BwgI5z3A74+oSbuhfk14Wl5bXiM9rPFMqsUJjYEAjtWR07xcIdNWGS3aa5jjCxuGBWQgYG7Jyvv16HHpXTRdG1h7FLiy1IWcdwwlWNUzwejY+WMLnGMZ5zW/Cz2um1mlSGN5ZGCIilmY9AByTVLbQaRrenTxwJJJbm4dpAS6HzD8RPYj82frULxVrtutrNptsyzTyqYpCvRMjkcdWPoM46n38/A8WsQ+Yt7bLBbSEuwYMDvOAAoODjAOSQMmp4/Tumkiy8KaNPYWrtaMBtEoUXDkAtliOvQl2+9aYDjpUTRznS7X2iUfYVMrKFKUoFdXRXBVgCCMEHoRXauDQZPB8K6nhcnR7t+5/8PJjH2wPsPbmD4g0tNH1WDV7eIG285WbaMmM7wWA9mwcejfMVP13w/qs6XC2moPPbzNva2uGB2nOcKxB49Bxj1rx0XWbY2cuka2RGEBhDTcAr/I57MBx7jBrrjvW40iW189ze67q9qdjx2bGBmGcD9JwfURg496r55H1SZ2vyFt4A8riMcIrPuwuerMxAH09OfW2lhsJtYtGuUlie0lijmDAhyo3Lz0ztJz7g+td/D+jNq9w6yySLZxlWmVTje+OFHfock9s8YJJHSyTdVZ3/iMWuh2t5osCw2cTlNk0WxCqxk4HoAQVz6g9RzVDq1xNdG41VWZbW4uXaNCMbykZUP8AQDH19qsfFFzNcXf9iRWsQgimjWAKMAZjKgEdxlx07A/T28TWoS40rR7JfMaOJgqk8sWIGT7fCxJ9jWcJqzaR3h1UHVtJ0yC4aOytcRmSLJE8irgLkfpz9DhvQGtJb63p87SrHdxnyvzs2VXGSuQTgEbgRkEjPFRtC8PwaUokYia6K4MpGAo/lUdh+571V3fhmO7hGkNqF28MQDxRgKFt1ycBiMFickDnovzJ5Za30lXz61YIk7/iQwgYJIEVmIYuUAwBkkuCuBnmvW21OzuYRLFcxFCpfk7SFBwSQeRggg56EEGqk+E7b8Hd2yXEoW5dGJZVbbsmaUDBHIy2Oe1RIvBFvEqql3JhTvUeTHgPnPTH5P8Ac6VlGktb22vIkltZ0ljfO1lP5sdcVJrPaD4aXSL95xIJEECxR8AHOcuxAAAJwi4HZB61oaBXheW0d3AYZc7CytwcHIII/cV70oPmOp2ltp+p3lubaRdJilZZUUkKSYWmHxbsgqWYKAuACOeBjnT7jTxdRagNPuJ5EEyzO1wrFnLXBb9AJ/LLjG38y8en0sop6qDnrkVC1ELbW6SxqFSGRWcKMDZ0bI9ACT9KDGaXrNlpd5C0VneTNNlVllkGfKKw7fYnbsOOMAHqeuvihg17SLaTUbRdsyLL5RfdsyM43DHY9verApGSCUUlehx07V2yB7Cgx3jyGJLaxjhjVX/iRoF4wm3oPbO39q6wvrPiGNVtithpuMKwJJkUcdRgt9No92qH4sulvdaaI73t7fbEwQAnkgyEe+MD6fOuuu67PqURttPhkS1RD/BAO6XHTdtztX279/SvRMb4xv4esGqaV4fnlhsbZbh1TYt2zgb5M8qMDCqM9u4PBPXYaTcyXmnwXE8JhkkQMyHPH3+9YXQ5NHtrqK5uG1ASpgbkwI8jsVQkkD0Oa39reWt5H5lpPHMnrGwOPnXPkjNeOi/+VW39H+dTqhaNxpsA9FP/ABNTa5oUpSgUpXB6UFfb6xa3Wp3GnQl2nt/7z4eB+Xv77v8A4t6VxqWh2OpOJLmM+aBtEsbbWx6EjqPnVJ4W/i+ItamJ/WR/9rj/AJa1tasuNX0+feI9FGkzIYt72cvCl/iKP/KT79R9R6VeeBmU6ZcL+sXLFvqAR+2Ku9StIr+zmtZ/ySrtJHUHsR7g4P0rA6NqM+jXzuyF1/uriMHGSpIyPcHOPUHHpXWW8nHr5i+4tPFkTafrVnqkaBwSpKtwGdMkDPYlScf0V38OsdU8T3upMjBI0xGHGCufhXjtwrH/ABn1qfrd5Y6p4bvJreZJPKTzAOjI4OQCDyDkYqu8HXkFrHfpLhWDLIMclhjbgDvz2/3hU/otvuHw1F7dGFFWNN88h2xJnqfU+gHUn/Ou1lbC3hwWLyMd0khGC7dz/ljsABXnYwSb2ubpcTuMBc5ES/yj/iT3PsBU2uLJSlKBSlKBSlKBXnNEs0Txv+V1Kn5EYr0pQQ9MlaSyiMn94n8OT+pTtP7iq3xBrBtA0Nu4WVQDJJgHywegAPVj+w5PbPtc3R05r4hdzttlhU8bmb4cfcDPzrKkrNdM0km+KHLySMOHc9Tj/XYDtXDm5Jj1/u/z731HXjw8vaZ4Y0q2up521KH8S+wSKswDKNxbLEH9RIJz6dO9VEEraP4gaSKV9lvdfhypP5omZsg+pwB9QK3GiWjwW7zTrsmnIYr3RQMKvz9fcmvSHRbCO7nuhbgyTsGfedy7gc5APAOSTxXfi5M7jvP5Zys8rpG1zw/aapE52rFclSPNC/m9mH6h+47YrKaHosU91PYs81lqNqPhlikJ3AcYPfjI5BGQRnvW21m4ubSxklsbZrmcYCRjnqcZPsOv/TrWQsRc6N4kguNakQG5jd3l7IWxkE9OCijPAAYDtk9MbbNbZ21uh2V1p9obe7u1udrfw32bWC+h5Oec1Y10hdJUDxuHRuQynIPyrvXNClKUCuDXNdWOKDE+GrpbfxJeRytt/EtKgz/OJWIH1y3296tNT13UtNndptIP4NGP8cTZBXseB8P1x8+9Vd94evr3ULycRW1tbSSF8TTbj7sQoxgkZxnjnn0p9I0mfV55I7fy2hRzm4ZW2Be3BJJJHOPQjOO/oswy+rbXVaZPF1udSCOrrZNEuXaMhoZMsCG7FcBeR09x0zF5Ik1/dyxHMbzu6EdwWOD/AJ1fXvhKaG2MtndNPKgyYnQLv9lI6H0z+3WsrdItzZSxmQokkZG8cYBHWunDMN3LGtTXuPUpGxVyqMR0YpnFd0d45o5o22SxtuRxglT/AKJrFaZcXGl38cW1gsjqGiAwGBOAyj9x+9bqztZry5S2tVDStyCTgAD9R9AMj9q3hyzPG7mvuxxckzl61poLPxg6JtvbNnccb7cgA/NWIx9CamReKVdhm1XHP5LhS30DbR+9LbwlYR2+25LzznpKTjYexVegwfXPvUO70SaMt5tos6/+7bAAn5r1B+Wa+Z+J5PG7wl1/bv8AR1wmFva/t9asZWVGkMMhOAk67CT6DPB+hNWG4VgzbSRKUiN0B3iltXZSPQ/Diu8Opa1po/BtamKPHmRsybmC91UZ6D36ZAx0rnw8tzlt/b9L+5nxydStzmuayMPiO4AGbi1f2eJkI+xxVla+IFZ1W7iSFXOFlSTemffgEfuPetTmxt1ev8ys3jyi8zTNVcuuWMbMiyNM6nBWFC+D8xx+9eD+IMA+XYzH3eRF/wCYmrlzYYXWVZmGV9RdE4qLe6jb2YAlYmRhlY0GWb6env0qgvvFscUJRLcrcuQqEurICe+c8n26n96pxHdX0sibn82Xkqqh5GPq3p9cAU5M7jjLPn+evbWHHu9vTXdTn1SeBbWARmFuocMW3YUDOMDkg5BPSr7RtCe2aN7wxsYjmONSWG7u5JAyfTjj3PSNpNg2mMj6pCo28pJF8UaH1fuD7/lHrWmiZXQOhDKeQQcgikx85PKGWUnWLsBgVzSldXMNQdS0y31OERXSZ2nKOp2sh9Qe1TqU9CFpOmQaVam3tt5QsXJdskk/67VNpSgUpSgUPvSukxYRsY1DOAdoJxk9uaCr8R2NzqVgLW1lSJXkHnM+cGPnIwOvbjgVBTWNI0W0WztZGuGjzuWAbyzdyzflyT15qk8Qx6y9uJdWuoYjK4WO0jJKtzk5xjgDuS3bp3robBri606HJSS5bKY42RHIBx7gOR/SvTJrtjhNbtakW914m1O+Lw2EBhHQ+SjTSD6gYX7GsxIPMcwBG8qJgrpg7nbIGzB9OM/b1r6ayLbJHpunKIiV5K/+kndvcntnqeexrAavdQtf3Elsp8kMBHgEjagwCT7lWI9a6cWcm5jNLjY5vNNu7dBcXenSoIz8EkirhCeBznIycDPvVhBbanpSW+q2ZSaFowS8akgKRkh0zkAY6g8EduQdvf2y32nz274xNGV5HTI4P3rCeHtelsAAR5tu+GkhB+JCRnI9/Ud/Y9ZOTLklN2ruz8aWjHZfW8sThQzNEDMmOmeBkDr2rTwSJNEksTBkdQysO4PINUtrpml39xDqmmyvC4bcWt22hvVWXH3GAf2q9AwOtcMtb6ZrnFRr6zgvIwk8e7acqQSCp9QRyKk0rFks1UZyfw0zMTHcqwPaeEMfuCM14p4TV2/7RNHsPVYYyu76ljj7VqMVzWMeLHG7x6b/ADMr8sfdeFmtmItI2nh/SBKFdfbng/cfI1F/sSZZ4onsZg0hIXzJ0C8DPJBJ/atyRUK8H/eFh/VJ/wDg1MuO5Xflf+rOXKTSDpWgxWzGS6ihdypQIF3KqnGeT+YnA54q3gghgTZBEka/yooUfYV6VzW8cZIxcrb24I4qE9iY2MtjIbdyclAMxsfde3zGDU6laRAS+MTiO+j/AA7k4DbsxufZv8jg1za6xp11bJcw3kPkupZWZtuQM84OD+lvsfSva+tFvbKe1d3RJo2jZk6gEYOPvWfk8EacZA0U9xGiBxEmQ4j343Y3Ak5KqeScYI6EghfxX9nNIkcN3BJI8fmIqSKSyfzAA8jkc+9Sao7Dw1a2V1HdLLI86yNIzEKNzMGB4A4HxscDpV5QKUpQKUpQK4xXNeU9zBbtEs8yRtM/lxh2A3tgnA9TgE49qChvdAOr6pPcaqT5Me1LSONuighmYnsWIxgdh9umpaUbfXLXVbeQu27YLY4GSIyqhcDgcknJwBmtDHcQzQLNFIjxMNyurZUj1z6VCsCt1I97IyF8vHGgYERBW2sDj9WR8XpjHbm7ozWtajcrZX0GnhmKBjfag4MaBhwUQ45/l4zjp1yR18P6MmqeG79GZEe4cJG6rkIUA2kewYt8wa2cqRzAxyqrgYJVgD3yDj5j9qW1vHbIUhjVFLs5C92YlmPzJJNXy1NRd9OyflA9AO1ZSbwxL/s8kSpGNRgaRkKnhgzs2wnvwR8iPnWvpUlsu4kZvwtpkEcaahbvexPJGUlgmwBuBwcgjOQQcf8AStGK5pS3d2FKUqBSlKCs1XWrXS7uzgut6i6MgWQD4U2LuO49vT51Ut4q0iaCw1GW7Fugy7xzI29MpnBAB5AYE+2T0FceO5YIo7Vp7OC4xvYmWQjaq7XOFBBIyq5IDEY/KelZ83eiJ5v43SrpmmlQRJA5O2JPNRWUqd3IWTOeTnHQcBrY/FGmtLseVkJkMa5UtkhymfhzhcjqcDkVeDpXz2TV9JkupI7DRvNkeZoWJutu7MqEFecEFmJ44GO4rc6ZeJqGn295EpVJ4w4VsZGfXFWiVSlKgUpSgUpSgUpSgUpSgVW63pMWrJBHM7KsUhkBUchtrAEHsQWDA+opSgzy+DpI4BEdSjlRIlAWW03KzAQgl13gMp8kHaMYJ6muD4KH4hpV1Fg3lyKP4PClndhjDD4fj5XvgHI7KU2LHR/Dsljqx1CS9SZniZXUQbdzM24nJY4GegH1JrR0pQKUpQKUpQKUpQKUpQeNxbQXIUXEMcoVgyiRAwBHfnvXElnbS482CJ8MGG5AcEEkH6En7mlKDqmn2cbb0tYFfdv3CJQd3r068nmvdEWNQiKFUdABgClKDtSlKBSlKBSlKBSlKBSlKD//2Q=="/>
          <p:cNvSpPr>
            <a:spLocks noChangeAspect="1" noChangeArrowheads="1"/>
          </p:cNvSpPr>
          <p:nvPr/>
        </p:nvSpPr>
        <p:spPr bwMode="auto">
          <a:xfrm>
            <a:off x="80963" y="-746125"/>
            <a:ext cx="2914650" cy="15621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8" name="Picture 10" descr="http://www.ibguides.com/images/biology/neur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209800"/>
            <a:ext cx="7609365" cy="40900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Label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038600" cy="5257799"/>
          </a:xfrm>
        </p:spPr>
        <p:txBody>
          <a:bodyPr>
            <a:normAutofit/>
          </a:bodyPr>
          <a:lstStyle/>
          <a:p>
            <a:r>
              <a:rPr lang="en-US" dirty="0" smtClean="0"/>
              <a:t>Add labels to a diagram</a:t>
            </a:r>
          </a:p>
          <a:p>
            <a:r>
              <a:rPr lang="en-US" dirty="0" smtClean="0"/>
              <a:t>Example: </a:t>
            </a:r>
            <a:r>
              <a:rPr lang="en-US" dirty="0" smtClean="0">
                <a:solidFill>
                  <a:srgbClr val="FF0000"/>
                </a:solidFill>
              </a:rPr>
              <a:t>Label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the parts of a motor neuron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library.kiwix.org</a:t>
            </a:r>
            <a:endParaRPr lang="en-US" dirty="0"/>
          </a:p>
        </p:txBody>
      </p:sp>
      <p:pic>
        <p:nvPicPr>
          <p:cNvPr id="17410" name="Picture 2" descr="http://t3.gstatic.com/images?q=tbn:ANd9GcSUUqZ4iPKZvexwmBysnBnGb4o_FH303UDFJS7XjFMG8MzQDgG6iQ&amp;t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9" y="2133600"/>
            <a:ext cx="5191347" cy="41148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48200" y="2209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62600" y="3352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934200" y="32766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153400" y="251460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91000" y="60198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562600" y="53340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629400" y="5638800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696200" y="5257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List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Give a sequence of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names</a:t>
            </a:r>
            <a:r>
              <a:rPr lang="en-US" dirty="0" smtClean="0">
                <a:solidFill>
                  <a:srgbClr val="FF0000"/>
                </a:solidFill>
              </a:rPr>
              <a:t> or other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brief answers </a:t>
            </a:r>
            <a:r>
              <a:rPr lang="en-US" dirty="0" smtClean="0">
                <a:solidFill>
                  <a:srgbClr val="FF0000"/>
                </a:solidFill>
              </a:rPr>
              <a:t>with 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 explanation</a:t>
            </a:r>
          </a:p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Examples:</a:t>
            </a:r>
          </a:p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List </a:t>
            </a:r>
            <a:r>
              <a:rPr lang="en-US" dirty="0" smtClean="0">
                <a:solidFill>
                  <a:srgbClr val="FF0000"/>
                </a:solidFill>
              </a:rPr>
              <a:t>three functions of lipids</a:t>
            </a:r>
          </a:p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List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two examples of fibrous proteins</a:t>
            </a:r>
          </a:p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List </a:t>
            </a:r>
            <a:r>
              <a:rPr lang="en-US" dirty="0" smtClean="0">
                <a:solidFill>
                  <a:srgbClr val="FF0000"/>
                </a:solidFill>
              </a:rPr>
              <a:t>seven levels in the hierarchy of </a:t>
            </a:r>
            <a:r>
              <a:rPr lang="en-US" dirty="0" err="1" smtClean="0">
                <a:solidFill>
                  <a:srgbClr val="FF0000"/>
                </a:solidFill>
              </a:rPr>
              <a:t>taxa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(use mnemonics to remember the order here – </a:t>
            </a:r>
            <a:r>
              <a:rPr lang="en-US" b="1" dirty="0" smtClean="0">
                <a:solidFill>
                  <a:srgbClr val="FF0000"/>
                </a:solidFill>
              </a:rPr>
              <a:t>K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ing </a:t>
            </a:r>
            <a:r>
              <a:rPr lang="en-US" b="1" dirty="0" smtClean="0">
                <a:solidFill>
                  <a:srgbClr val="FF0000"/>
                </a:solidFill>
              </a:rPr>
              <a:t>P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hilip </a:t>
            </a:r>
            <a:r>
              <a:rPr lang="en-US" b="1" dirty="0" smtClean="0">
                <a:solidFill>
                  <a:srgbClr val="FF0000"/>
                </a:solidFill>
              </a:rPr>
              <a:t>C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ame 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ver </a:t>
            </a:r>
            <a:r>
              <a:rPr lang="en-US" b="1" dirty="0" smtClean="0">
                <a:solidFill>
                  <a:srgbClr val="FF0000"/>
                </a:solidFill>
              </a:rPr>
              <a:t>F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or a </a:t>
            </a:r>
            <a:r>
              <a:rPr lang="en-US" b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ood </a:t>
            </a:r>
            <a:r>
              <a:rPr lang="en-US" b="1" dirty="0" err="1" smtClean="0">
                <a:solidFill>
                  <a:srgbClr val="FF0000"/>
                </a:solidFill>
              </a:rPr>
              <a:t>S</a:t>
            </a:r>
            <a:r>
              <a:rPr lang="en-US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phagetti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Measure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4343400" cy="5638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Find a value for a quantity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Use a ruler, present your </a:t>
            </a: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</a:rPr>
              <a:t>answers in metric, SI units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Example: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Measure</a:t>
            </a:r>
            <a:r>
              <a:rPr lang="en-US" dirty="0" smtClean="0"/>
              <a:t> the length of the specimen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Generally you will need to calculate from a measurement, rather than measure directly.</a:t>
            </a:r>
          </a:p>
          <a:p>
            <a:endParaRPr lang="en-US" dirty="0" smtClean="0"/>
          </a:p>
          <a:p>
            <a:pPr>
              <a:buNone/>
            </a:pPr>
            <a:r>
              <a:rPr lang="en-US" sz="1800" dirty="0" smtClean="0"/>
              <a:t>                        </a:t>
            </a:r>
          </a:p>
          <a:p>
            <a:pPr>
              <a:buNone/>
            </a:pPr>
            <a:endParaRPr lang="en-US" sz="1800" dirty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endParaRPr lang="en-US" sz="1800" dirty="0"/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                                                                                             </a:t>
            </a:r>
            <a:endParaRPr lang="en-US" dirty="0"/>
          </a:p>
        </p:txBody>
      </p:sp>
      <p:pic>
        <p:nvPicPr>
          <p:cNvPr id="19460" name="Picture 4" descr="http://www.onearth.org/files/onearth/userimages6299/InfectedBact_9901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2362200"/>
            <a:ext cx="4762500" cy="311467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867400" y="5029200"/>
            <a:ext cx="129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onearth.org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State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a specific name, value or other brief answer without explanation or calculation</a:t>
            </a:r>
          </a:p>
          <a:p>
            <a:r>
              <a:rPr lang="en-US" dirty="0" smtClean="0"/>
              <a:t>Example: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State</a:t>
            </a:r>
            <a:r>
              <a:rPr lang="en-US" dirty="0" smtClean="0"/>
              <a:t> the composition and the function of the plant cell wall.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APPLY AND USE: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facts and concepts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methods and techniques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Scientific terminology to communicate effectively appropriate method to present scientific information</a:t>
            </a:r>
          </a:p>
          <a:p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Annotate     Apply   Calculate   Describe   Distinguish    Estimate    Identify   Outline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1566</Words>
  <Application>Microsoft Office PowerPoint</Application>
  <PresentationFormat>On-screen Show (4:3)</PresentationFormat>
  <Paragraphs>249</Paragraphs>
  <Slides>33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Photoshop.Image.10</vt:lpstr>
      <vt:lpstr>Command terms in IB Biology</vt:lpstr>
      <vt:lpstr>Objective 1</vt:lpstr>
      <vt:lpstr>Define:</vt:lpstr>
      <vt:lpstr>Draw and Label</vt:lpstr>
      <vt:lpstr>Label</vt:lpstr>
      <vt:lpstr>List</vt:lpstr>
      <vt:lpstr>Measure</vt:lpstr>
      <vt:lpstr>State</vt:lpstr>
      <vt:lpstr>Objective 2</vt:lpstr>
      <vt:lpstr>Annotate</vt:lpstr>
      <vt:lpstr>Apply</vt:lpstr>
      <vt:lpstr>Calculate</vt:lpstr>
      <vt:lpstr>Describe</vt:lpstr>
      <vt:lpstr>Distinguish</vt:lpstr>
      <vt:lpstr>Estimate</vt:lpstr>
      <vt:lpstr>Identify</vt:lpstr>
      <vt:lpstr>Outline</vt:lpstr>
      <vt:lpstr>Objective 3</vt:lpstr>
      <vt:lpstr>Analyse</vt:lpstr>
      <vt:lpstr>Comment</vt:lpstr>
      <vt:lpstr>Compare</vt:lpstr>
      <vt:lpstr>CONSTRUCT</vt:lpstr>
      <vt:lpstr>Deduce</vt:lpstr>
      <vt:lpstr>Derive</vt:lpstr>
      <vt:lpstr>Design</vt:lpstr>
      <vt:lpstr>Determine</vt:lpstr>
      <vt:lpstr>Discuss</vt:lpstr>
      <vt:lpstr>Evaluate</vt:lpstr>
      <vt:lpstr>Explain</vt:lpstr>
      <vt:lpstr>Predict</vt:lpstr>
      <vt:lpstr>Show</vt:lpstr>
      <vt:lpstr>Sketch</vt:lpstr>
      <vt:lpstr>Suggest</vt:lpstr>
    </vt:vector>
  </TitlesOfParts>
  <Company>Emirates International School - Meadows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Command terms in IB Biology</dc:title>
  <dc:creator>trs</dc:creator>
  <cp:lastModifiedBy>trsaraswathy</cp:lastModifiedBy>
  <cp:revision>76</cp:revision>
  <dcterms:created xsi:type="dcterms:W3CDTF">2011-04-19T06:12:42Z</dcterms:created>
  <dcterms:modified xsi:type="dcterms:W3CDTF">2011-04-23T17:28:10Z</dcterms:modified>
</cp:coreProperties>
</file>